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7" r:id="rId2"/>
    <p:sldId id="294" r:id="rId3"/>
    <p:sldId id="258" r:id="rId4"/>
    <p:sldId id="263" r:id="rId5"/>
    <p:sldId id="296" r:id="rId6"/>
    <p:sldId id="264" r:id="rId7"/>
    <p:sldId id="297" r:id="rId8"/>
    <p:sldId id="287" r:id="rId9"/>
    <p:sldId id="288" r:id="rId10"/>
    <p:sldId id="266" r:id="rId11"/>
    <p:sldId id="267" r:id="rId12"/>
    <p:sldId id="268" r:id="rId13"/>
    <p:sldId id="269" r:id="rId14"/>
    <p:sldId id="295" r:id="rId15"/>
    <p:sldId id="270" r:id="rId16"/>
    <p:sldId id="271" r:id="rId17"/>
    <p:sldId id="272" r:id="rId18"/>
    <p:sldId id="273" r:id="rId19"/>
    <p:sldId id="292" r:id="rId20"/>
    <p:sldId id="293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nieszka Bilińska-Pelc" initials="AB" lastIdx="0" clrIdx="0">
    <p:extLst>
      <p:ext uri="{19B8F6BF-5375-455C-9EA6-DF929625EA0E}">
        <p15:presenceInfo xmlns:p15="http://schemas.microsoft.com/office/powerpoint/2012/main" userId="S-1-5-21-2235066060-4034229115-1914166231-722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46"/>
    <a:srgbClr val="FCFCFC"/>
    <a:srgbClr val="008364"/>
    <a:srgbClr val="A6A6A6"/>
    <a:srgbClr val="0C7492"/>
    <a:srgbClr val="B61928"/>
    <a:srgbClr val="CAD238"/>
    <a:srgbClr val="F3793C"/>
    <a:srgbClr val="3F5E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041" autoAdjust="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outlineViewPr>
    <p:cViewPr>
      <p:scale>
        <a:sx n="33" d="100"/>
        <a:sy n="33" d="100"/>
      </p:scale>
      <p:origin x="0" y="-70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2828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7428D-AA36-4FBD-B8EC-3E3AE6F05D69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9E965-261E-44AF-BD95-6D88425262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0846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91627-9437-4523-8F31-543D32DD2C65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40248-8114-4C39-88DC-74CAB6B6BE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8990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2D21D1-52E2-420B-B491-CFF6D7BB79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433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40248-8114-4C39-88DC-74CAB6B6BE7F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467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E48C1AA-F38C-4192-839F-F0C6900818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04695" y="3861048"/>
            <a:ext cx="5188717" cy="61082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lang="en-US" sz="5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8881" y="4502348"/>
            <a:ext cx="5200344" cy="7644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US" sz="2400" kern="12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27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39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87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87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65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29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5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88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9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5481CAF-507E-4EFF-BB4F-4154507E7E96}"/>
              </a:ext>
            </a:extLst>
          </p:cNvPr>
          <p:cNvGrpSpPr/>
          <p:nvPr userDrawn="1"/>
        </p:nvGrpSpPr>
        <p:grpSpPr>
          <a:xfrm>
            <a:off x="0" y="1"/>
            <a:ext cx="12191999" cy="6871250"/>
            <a:chOff x="0" y="1"/>
            <a:chExt cx="12188824" cy="687125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B756DD9-786D-49E9-9899-4AFD16F80470}"/>
                </a:ext>
              </a:extLst>
            </p:cNvPr>
            <p:cNvSpPr/>
            <p:nvPr/>
          </p:nvSpPr>
          <p:spPr>
            <a:xfrm>
              <a:off x="5921579" y="1"/>
              <a:ext cx="2717780" cy="1268760"/>
            </a:xfrm>
            <a:custGeom>
              <a:avLst/>
              <a:gdLst>
                <a:gd name="connsiteX0" fmla="*/ 2600472 w 3896837"/>
                <a:gd name="connsiteY0" fmla="*/ 0 h 1819187"/>
                <a:gd name="connsiteX1" fmla="*/ 3896837 w 3896837"/>
                <a:gd name="connsiteY1" fmla="*/ 0 h 1819187"/>
                <a:gd name="connsiteX2" fmla="*/ 0 w 3896837"/>
                <a:gd name="connsiteY2" fmla="*/ 1819187 h 1819187"/>
                <a:gd name="connsiteX3" fmla="*/ 2600472 w 3896837"/>
                <a:gd name="connsiteY3" fmla="*/ 0 h 18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837" h="1819187">
                  <a:moveTo>
                    <a:pt x="2600472" y="0"/>
                  </a:moveTo>
                  <a:lnTo>
                    <a:pt x="3896837" y="0"/>
                  </a:lnTo>
                  <a:lnTo>
                    <a:pt x="0" y="1819187"/>
                  </a:lnTo>
                  <a:lnTo>
                    <a:pt x="26004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120931B-5C94-4697-BBB7-1D76D997496F}"/>
                </a:ext>
              </a:extLst>
            </p:cNvPr>
            <p:cNvSpPr/>
            <p:nvPr/>
          </p:nvSpPr>
          <p:spPr>
            <a:xfrm rot="10800000">
              <a:off x="981844" y="5580593"/>
              <a:ext cx="2736304" cy="1277407"/>
            </a:xfrm>
            <a:custGeom>
              <a:avLst/>
              <a:gdLst>
                <a:gd name="connsiteX0" fmla="*/ 2600472 w 3896837"/>
                <a:gd name="connsiteY0" fmla="*/ 0 h 1819187"/>
                <a:gd name="connsiteX1" fmla="*/ 3896837 w 3896837"/>
                <a:gd name="connsiteY1" fmla="*/ 0 h 1819187"/>
                <a:gd name="connsiteX2" fmla="*/ 0 w 3896837"/>
                <a:gd name="connsiteY2" fmla="*/ 1819187 h 1819187"/>
                <a:gd name="connsiteX3" fmla="*/ 2600472 w 3896837"/>
                <a:gd name="connsiteY3" fmla="*/ 0 h 18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837" h="1819187">
                  <a:moveTo>
                    <a:pt x="2600472" y="0"/>
                  </a:moveTo>
                  <a:lnTo>
                    <a:pt x="3896837" y="0"/>
                  </a:lnTo>
                  <a:lnTo>
                    <a:pt x="0" y="1819187"/>
                  </a:lnTo>
                  <a:lnTo>
                    <a:pt x="26004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640FCC3-180D-4BE6-8BB0-B935243E399F}"/>
                </a:ext>
              </a:extLst>
            </p:cNvPr>
            <p:cNvSpPr/>
            <p:nvPr/>
          </p:nvSpPr>
          <p:spPr>
            <a:xfrm rot="10800000">
              <a:off x="5806380" y="6411513"/>
              <a:ext cx="984794" cy="459738"/>
            </a:xfrm>
            <a:custGeom>
              <a:avLst/>
              <a:gdLst>
                <a:gd name="connsiteX0" fmla="*/ 2600472 w 3896837"/>
                <a:gd name="connsiteY0" fmla="*/ 0 h 1819187"/>
                <a:gd name="connsiteX1" fmla="*/ 3896837 w 3896837"/>
                <a:gd name="connsiteY1" fmla="*/ 0 h 1819187"/>
                <a:gd name="connsiteX2" fmla="*/ 0 w 3896837"/>
                <a:gd name="connsiteY2" fmla="*/ 1819187 h 1819187"/>
                <a:gd name="connsiteX3" fmla="*/ 2600472 w 3896837"/>
                <a:gd name="connsiteY3" fmla="*/ 0 h 18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837" h="1819187">
                  <a:moveTo>
                    <a:pt x="2600472" y="0"/>
                  </a:moveTo>
                  <a:lnTo>
                    <a:pt x="3896837" y="0"/>
                  </a:lnTo>
                  <a:lnTo>
                    <a:pt x="0" y="1819187"/>
                  </a:lnTo>
                  <a:lnTo>
                    <a:pt x="26004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3950E72-EA6A-4DC6-8E6F-76A1D39AC44C}"/>
                </a:ext>
              </a:extLst>
            </p:cNvPr>
            <p:cNvSpPr/>
            <p:nvPr/>
          </p:nvSpPr>
          <p:spPr>
            <a:xfrm>
              <a:off x="8542684" y="2994224"/>
              <a:ext cx="3646140" cy="2550695"/>
            </a:xfrm>
            <a:custGeom>
              <a:avLst/>
              <a:gdLst>
                <a:gd name="connsiteX0" fmla="*/ 2459572 w 2459572"/>
                <a:gd name="connsiteY0" fmla="*/ 0 h 1720619"/>
                <a:gd name="connsiteX1" fmla="*/ 2459572 w 2459572"/>
                <a:gd name="connsiteY1" fmla="*/ 572400 h 1720619"/>
                <a:gd name="connsiteX2" fmla="*/ 0 w 2459572"/>
                <a:gd name="connsiteY2" fmla="*/ 1720619 h 1720619"/>
                <a:gd name="connsiteX3" fmla="*/ 2459572 w 2459572"/>
                <a:gd name="connsiteY3" fmla="*/ 0 h 172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9572" h="1720619">
                  <a:moveTo>
                    <a:pt x="2459572" y="0"/>
                  </a:moveTo>
                  <a:lnTo>
                    <a:pt x="2459572" y="572400"/>
                  </a:lnTo>
                  <a:lnTo>
                    <a:pt x="0" y="1720619"/>
                  </a:lnTo>
                  <a:lnTo>
                    <a:pt x="24595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05A325B-20B6-4024-B996-839833EBB109}"/>
                </a:ext>
              </a:extLst>
            </p:cNvPr>
            <p:cNvSpPr/>
            <p:nvPr/>
          </p:nvSpPr>
          <p:spPr>
            <a:xfrm rot="10800000">
              <a:off x="0" y="273818"/>
              <a:ext cx="4510236" cy="3155182"/>
            </a:xfrm>
            <a:custGeom>
              <a:avLst/>
              <a:gdLst>
                <a:gd name="connsiteX0" fmla="*/ 2459572 w 2459572"/>
                <a:gd name="connsiteY0" fmla="*/ 0 h 1720619"/>
                <a:gd name="connsiteX1" fmla="*/ 2459572 w 2459572"/>
                <a:gd name="connsiteY1" fmla="*/ 572400 h 1720619"/>
                <a:gd name="connsiteX2" fmla="*/ 0 w 2459572"/>
                <a:gd name="connsiteY2" fmla="*/ 1720619 h 1720619"/>
                <a:gd name="connsiteX3" fmla="*/ 2459572 w 2459572"/>
                <a:gd name="connsiteY3" fmla="*/ 0 h 172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9572" h="1720619">
                  <a:moveTo>
                    <a:pt x="2459572" y="0"/>
                  </a:moveTo>
                  <a:lnTo>
                    <a:pt x="2459572" y="572400"/>
                  </a:lnTo>
                  <a:lnTo>
                    <a:pt x="0" y="1720619"/>
                  </a:lnTo>
                  <a:lnTo>
                    <a:pt x="24595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5116589B-805E-4BBE-BE5C-EE893BFBF9EE}"/>
              </a:ext>
            </a:extLst>
          </p:cNvPr>
          <p:cNvSpPr/>
          <p:nvPr userDrawn="1"/>
        </p:nvSpPr>
        <p:spPr>
          <a:xfrm>
            <a:off x="11106317" y="6047652"/>
            <a:ext cx="485114" cy="484988"/>
          </a:xfrm>
          <a:prstGeom prst="ellipse">
            <a:avLst/>
          </a:prstGeom>
          <a:solidFill>
            <a:srgbClr val="005C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63982" y="6107584"/>
            <a:ext cx="372501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9068BF-A348-4A36-BBAA-28DF3AD0DAE8}"/>
              </a:ext>
            </a:extLst>
          </p:cNvPr>
          <p:cNvCxnSpPr>
            <a:cxnSpLocks/>
          </p:cNvCxnSpPr>
          <p:nvPr userDrawn="1"/>
        </p:nvCxnSpPr>
        <p:spPr>
          <a:xfrm>
            <a:off x="0" y="6290146"/>
            <a:ext cx="8328829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18487679-5404-478E-8634-CADC6BC60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72884" y="6107584"/>
            <a:ext cx="2518400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543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15481CAF-507E-4EFF-BB4F-4154507E7E96}"/>
              </a:ext>
            </a:extLst>
          </p:cNvPr>
          <p:cNvGrpSpPr/>
          <p:nvPr userDrawn="1"/>
        </p:nvGrpSpPr>
        <p:grpSpPr>
          <a:xfrm>
            <a:off x="0" y="1"/>
            <a:ext cx="12191999" cy="6871250"/>
            <a:chOff x="0" y="1"/>
            <a:chExt cx="12188824" cy="687125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B756DD9-786D-49E9-9899-4AFD16F80470}"/>
                </a:ext>
              </a:extLst>
            </p:cNvPr>
            <p:cNvSpPr/>
            <p:nvPr/>
          </p:nvSpPr>
          <p:spPr>
            <a:xfrm>
              <a:off x="5921579" y="1"/>
              <a:ext cx="2717780" cy="1268760"/>
            </a:xfrm>
            <a:custGeom>
              <a:avLst/>
              <a:gdLst>
                <a:gd name="connsiteX0" fmla="*/ 2600472 w 3896837"/>
                <a:gd name="connsiteY0" fmla="*/ 0 h 1819187"/>
                <a:gd name="connsiteX1" fmla="*/ 3896837 w 3896837"/>
                <a:gd name="connsiteY1" fmla="*/ 0 h 1819187"/>
                <a:gd name="connsiteX2" fmla="*/ 0 w 3896837"/>
                <a:gd name="connsiteY2" fmla="*/ 1819187 h 1819187"/>
                <a:gd name="connsiteX3" fmla="*/ 2600472 w 3896837"/>
                <a:gd name="connsiteY3" fmla="*/ 0 h 18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837" h="1819187">
                  <a:moveTo>
                    <a:pt x="2600472" y="0"/>
                  </a:moveTo>
                  <a:lnTo>
                    <a:pt x="3896837" y="0"/>
                  </a:lnTo>
                  <a:lnTo>
                    <a:pt x="0" y="1819187"/>
                  </a:lnTo>
                  <a:lnTo>
                    <a:pt x="26004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120931B-5C94-4697-BBB7-1D76D997496F}"/>
                </a:ext>
              </a:extLst>
            </p:cNvPr>
            <p:cNvSpPr/>
            <p:nvPr/>
          </p:nvSpPr>
          <p:spPr>
            <a:xfrm rot="10800000">
              <a:off x="981844" y="5580593"/>
              <a:ext cx="2736304" cy="1277407"/>
            </a:xfrm>
            <a:custGeom>
              <a:avLst/>
              <a:gdLst>
                <a:gd name="connsiteX0" fmla="*/ 2600472 w 3896837"/>
                <a:gd name="connsiteY0" fmla="*/ 0 h 1819187"/>
                <a:gd name="connsiteX1" fmla="*/ 3896837 w 3896837"/>
                <a:gd name="connsiteY1" fmla="*/ 0 h 1819187"/>
                <a:gd name="connsiteX2" fmla="*/ 0 w 3896837"/>
                <a:gd name="connsiteY2" fmla="*/ 1819187 h 1819187"/>
                <a:gd name="connsiteX3" fmla="*/ 2600472 w 3896837"/>
                <a:gd name="connsiteY3" fmla="*/ 0 h 18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837" h="1819187">
                  <a:moveTo>
                    <a:pt x="2600472" y="0"/>
                  </a:moveTo>
                  <a:lnTo>
                    <a:pt x="3896837" y="0"/>
                  </a:lnTo>
                  <a:lnTo>
                    <a:pt x="0" y="1819187"/>
                  </a:lnTo>
                  <a:lnTo>
                    <a:pt x="26004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640FCC3-180D-4BE6-8BB0-B935243E399F}"/>
                </a:ext>
              </a:extLst>
            </p:cNvPr>
            <p:cNvSpPr/>
            <p:nvPr/>
          </p:nvSpPr>
          <p:spPr>
            <a:xfrm rot="10800000">
              <a:off x="5806380" y="6411513"/>
              <a:ext cx="984794" cy="459738"/>
            </a:xfrm>
            <a:custGeom>
              <a:avLst/>
              <a:gdLst>
                <a:gd name="connsiteX0" fmla="*/ 2600472 w 3896837"/>
                <a:gd name="connsiteY0" fmla="*/ 0 h 1819187"/>
                <a:gd name="connsiteX1" fmla="*/ 3896837 w 3896837"/>
                <a:gd name="connsiteY1" fmla="*/ 0 h 1819187"/>
                <a:gd name="connsiteX2" fmla="*/ 0 w 3896837"/>
                <a:gd name="connsiteY2" fmla="*/ 1819187 h 1819187"/>
                <a:gd name="connsiteX3" fmla="*/ 2600472 w 3896837"/>
                <a:gd name="connsiteY3" fmla="*/ 0 h 181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6837" h="1819187">
                  <a:moveTo>
                    <a:pt x="2600472" y="0"/>
                  </a:moveTo>
                  <a:lnTo>
                    <a:pt x="3896837" y="0"/>
                  </a:lnTo>
                  <a:lnTo>
                    <a:pt x="0" y="1819187"/>
                  </a:lnTo>
                  <a:lnTo>
                    <a:pt x="26004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3950E72-EA6A-4DC6-8E6F-76A1D39AC44C}"/>
                </a:ext>
              </a:extLst>
            </p:cNvPr>
            <p:cNvSpPr/>
            <p:nvPr/>
          </p:nvSpPr>
          <p:spPr>
            <a:xfrm>
              <a:off x="8542684" y="2994224"/>
              <a:ext cx="3646140" cy="2550695"/>
            </a:xfrm>
            <a:custGeom>
              <a:avLst/>
              <a:gdLst>
                <a:gd name="connsiteX0" fmla="*/ 2459572 w 2459572"/>
                <a:gd name="connsiteY0" fmla="*/ 0 h 1720619"/>
                <a:gd name="connsiteX1" fmla="*/ 2459572 w 2459572"/>
                <a:gd name="connsiteY1" fmla="*/ 572400 h 1720619"/>
                <a:gd name="connsiteX2" fmla="*/ 0 w 2459572"/>
                <a:gd name="connsiteY2" fmla="*/ 1720619 h 1720619"/>
                <a:gd name="connsiteX3" fmla="*/ 2459572 w 2459572"/>
                <a:gd name="connsiteY3" fmla="*/ 0 h 172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9572" h="1720619">
                  <a:moveTo>
                    <a:pt x="2459572" y="0"/>
                  </a:moveTo>
                  <a:lnTo>
                    <a:pt x="2459572" y="572400"/>
                  </a:lnTo>
                  <a:lnTo>
                    <a:pt x="0" y="1720619"/>
                  </a:lnTo>
                  <a:lnTo>
                    <a:pt x="24595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05A325B-20B6-4024-B996-839833EBB109}"/>
                </a:ext>
              </a:extLst>
            </p:cNvPr>
            <p:cNvSpPr/>
            <p:nvPr/>
          </p:nvSpPr>
          <p:spPr>
            <a:xfrm rot="10800000">
              <a:off x="0" y="273818"/>
              <a:ext cx="4510236" cy="3155182"/>
            </a:xfrm>
            <a:custGeom>
              <a:avLst/>
              <a:gdLst>
                <a:gd name="connsiteX0" fmla="*/ 2459572 w 2459572"/>
                <a:gd name="connsiteY0" fmla="*/ 0 h 1720619"/>
                <a:gd name="connsiteX1" fmla="*/ 2459572 w 2459572"/>
                <a:gd name="connsiteY1" fmla="*/ 572400 h 1720619"/>
                <a:gd name="connsiteX2" fmla="*/ 0 w 2459572"/>
                <a:gd name="connsiteY2" fmla="*/ 1720619 h 1720619"/>
                <a:gd name="connsiteX3" fmla="*/ 2459572 w 2459572"/>
                <a:gd name="connsiteY3" fmla="*/ 0 h 172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9572" h="1720619">
                  <a:moveTo>
                    <a:pt x="2459572" y="0"/>
                  </a:moveTo>
                  <a:lnTo>
                    <a:pt x="2459572" y="572400"/>
                  </a:lnTo>
                  <a:lnTo>
                    <a:pt x="0" y="1720619"/>
                  </a:lnTo>
                  <a:lnTo>
                    <a:pt x="2459572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/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FFD0E27-3D61-4139-894C-4DB23FF22805}"/>
              </a:ext>
            </a:extLst>
          </p:cNvPr>
          <p:cNvCxnSpPr>
            <a:cxnSpLocks/>
          </p:cNvCxnSpPr>
          <p:nvPr userDrawn="1"/>
        </p:nvCxnSpPr>
        <p:spPr>
          <a:xfrm>
            <a:off x="0" y="6290146"/>
            <a:ext cx="8328829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5116589B-805E-4BBE-BE5C-EE893BFBF9EE}"/>
              </a:ext>
            </a:extLst>
          </p:cNvPr>
          <p:cNvSpPr/>
          <p:nvPr userDrawn="1"/>
        </p:nvSpPr>
        <p:spPr>
          <a:xfrm>
            <a:off x="11106317" y="6047652"/>
            <a:ext cx="485114" cy="4849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472884" y="6107584"/>
            <a:ext cx="2518400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63982" y="6107584"/>
            <a:ext cx="372501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50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6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ACB0FB17-ACBA-40CA-B872-BF25D4C074BB}"/>
              </a:ext>
            </a:extLst>
          </p:cNvPr>
          <p:cNvSpPr/>
          <p:nvPr userDrawn="1"/>
        </p:nvSpPr>
        <p:spPr>
          <a:xfrm>
            <a:off x="11106317" y="6047652"/>
            <a:ext cx="485114" cy="4849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5636751F-96C2-45B2-9FB0-ED56DA89A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982" y="6107584"/>
            <a:ext cx="372501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7DCF354-BB52-4E42-8923-4C79F8CD23DA}"/>
              </a:ext>
            </a:extLst>
          </p:cNvPr>
          <p:cNvCxnSpPr>
            <a:cxnSpLocks/>
          </p:cNvCxnSpPr>
          <p:nvPr userDrawn="1"/>
        </p:nvCxnSpPr>
        <p:spPr>
          <a:xfrm>
            <a:off x="0" y="6290146"/>
            <a:ext cx="8328829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FAA5309-2AA1-451B-B791-C010710AC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72884" y="6107584"/>
            <a:ext cx="2518400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36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425404F2-BE9A-4460-8815-8F645183555F}" type="datetimeFigureOut">
              <a:rPr lang="en-US" smtClean="0"/>
              <a:pPr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0" tIns="60949" rIns="0" bIns="60949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4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AFE6B6C-2C81-4E62-BF61-01956282825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" b="7834"/>
          <a:stretch>
            <a:fillRect/>
          </a:stretch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28F25E3-EDE8-4A42-9338-1F321339860F}"/>
              </a:ext>
            </a:extLst>
          </p:cNvPr>
          <p:cNvSpPr/>
          <p:nvPr/>
        </p:nvSpPr>
        <p:spPr>
          <a:xfrm>
            <a:off x="3657599" y="1165860"/>
            <a:ext cx="8534401" cy="373761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49ECE5-9D98-4A10-86B3-1B10B2F24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83891" y="1563206"/>
            <a:ext cx="7016719" cy="764440"/>
          </a:xfrm>
        </p:spPr>
        <p:txBody>
          <a:bodyPr>
            <a:noAutofit/>
          </a:bodyPr>
          <a:lstStyle/>
          <a:p>
            <a:r>
              <a:rPr lang="pl-PL" sz="4000" b="1" dirty="0"/>
              <a:t>ROZLICZENIE SUBWENCJI PFR</a:t>
            </a:r>
          </a:p>
          <a:p>
            <a:r>
              <a:rPr lang="pl-PL" sz="4000" b="1" dirty="0"/>
              <a:t>WIOSEK O UMORZENIE</a:t>
            </a:r>
          </a:p>
          <a:p>
            <a:r>
              <a:rPr lang="pl-PL" sz="4000" b="1" dirty="0"/>
              <a:t>TARCZA 1.0 </a:t>
            </a:r>
          </a:p>
          <a:p>
            <a:r>
              <a:rPr lang="pl-PL" sz="4000" b="1" dirty="0"/>
              <a:t>DLA MIKROFIRM</a:t>
            </a:r>
            <a:endParaRPr lang="pl-PL" sz="4000" dirty="0"/>
          </a:p>
        </p:txBody>
      </p:sp>
      <p:sp>
        <p:nvSpPr>
          <p:cNvPr id="6" name="Prostokąt 5"/>
          <p:cNvSpPr/>
          <p:nvPr/>
        </p:nvSpPr>
        <p:spPr>
          <a:xfrm>
            <a:off x="3657598" y="4755028"/>
            <a:ext cx="8534402" cy="82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434" y="4924736"/>
            <a:ext cx="16807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2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7469625" y="2684551"/>
            <a:ext cx="3920510" cy="1384995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na dzień wypełniania wniosku wartości są inne niż wykazane przez PFR, należy rozbieżności wyjaśnić w instytucjach zewnętrznych i  dokonać odpowiednich korekt we wniosku.</a:t>
            </a:r>
          </a:p>
          <a:p>
            <a:pPr algn="just"/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zaznaczeniu ikonki znaku zapytania „?” wyświetlą się podpowiedzi w zakresie wymaganych danych w ramach danego pola.</a:t>
            </a:r>
            <a:endParaRPr lang="pl-PL" sz="14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8E3EF832-E64B-4BC4-BDD6-CDFBCB75B6CD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16943" y="1565516"/>
            <a:ext cx="5286375" cy="35528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Strzałka: pięciokąt 15">
            <a:extLst>
              <a:ext uri="{FF2B5EF4-FFF2-40B4-BE49-F238E27FC236}">
                <a16:creationId xmlns:a16="http://schemas.microsoft.com/office/drawing/2014/main" id="{F40FE375-042E-45A8-8741-384B36FFF0F3}"/>
              </a:ext>
            </a:extLst>
          </p:cNvPr>
          <p:cNvSpPr/>
          <p:nvPr/>
        </p:nvSpPr>
        <p:spPr>
          <a:xfrm>
            <a:off x="6804837" y="2348011"/>
            <a:ext cx="518400" cy="396000"/>
          </a:xfrm>
          <a:prstGeom prst="homePlat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</a:p>
        </p:txBody>
      </p:sp>
      <p:cxnSp>
        <p:nvCxnSpPr>
          <p:cNvPr id="9" name="Łącznik: łamany 8">
            <a:extLst>
              <a:ext uri="{FF2B5EF4-FFF2-40B4-BE49-F238E27FC236}">
                <a16:creationId xmlns:a16="http://schemas.microsoft.com/office/drawing/2014/main" id="{076CA03C-8ED4-41CB-923B-29C58EEFDDCA}"/>
              </a:ext>
            </a:extLst>
          </p:cNvPr>
          <p:cNvCxnSpPr>
            <a:stCxn id="2" idx="0"/>
          </p:cNvCxnSpPr>
          <p:nvPr/>
        </p:nvCxnSpPr>
        <p:spPr>
          <a:xfrm rot="16200000" flipV="1">
            <a:off x="6992559" y="247230"/>
            <a:ext cx="431544" cy="4443098"/>
          </a:xfrm>
          <a:prstGeom prst="bentConnector2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C0214264-7E97-41CE-9E82-62C42401B1C5}"/>
              </a:ext>
            </a:extLst>
          </p:cNvPr>
          <p:cNvCxnSpPr/>
          <p:nvPr/>
        </p:nvCxnSpPr>
        <p:spPr>
          <a:xfrm flipH="1">
            <a:off x="5095875" y="3162300"/>
            <a:ext cx="2283052" cy="0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 txBox="1">
            <a:spLocks/>
          </p:cNvSpPr>
          <p:nvPr/>
        </p:nvSpPr>
        <p:spPr>
          <a:xfrm>
            <a:off x="633600" y="450000"/>
            <a:ext cx="10972801" cy="711081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sz="2000" b="1">
                <a:solidFill>
                  <a:srgbClr val="008364"/>
                </a:solidFill>
              </a:rPr>
              <a:t>Wniosek o umorzenie dla MIKROFIRM – czynności do wykonania</a:t>
            </a:r>
            <a:endParaRPr lang="en-IN" sz="2000" b="1" dirty="0">
              <a:solidFill>
                <a:srgbClr val="008364"/>
              </a:solidFill>
            </a:endParaRP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42" y="6103565"/>
            <a:ext cx="227406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23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989" y="450180"/>
            <a:ext cx="1120485" cy="360000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2413591" y="1717511"/>
            <a:ext cx="1371600" cy="147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/>
          <p:cNvSpPr/>
          <p:nvPr/>
        </p:nvSpPr>
        <p:spPr>
          <a:xfrm>
            <a:off x="1903228" y="1864598"/>
            <a:ext cx="1658679" cy="857338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30" name="Group 63">
            <a:extLst>
              <a:ext uri="{FF2B5EF4-FFF2-40B4-BE49-F238E27FC236}">
                <a16:creationId xmlns:a16="http://schemas.microsoft.com/office/drawing/2014/main" id="{A92EB359-F0CD-4E87-9DEA-610AB36FE52E}"/>
              </a:ext>
            </a:extLst>
          </p:cNvPr>
          <p:cNvGrpSpPr/>
          <p:nvPr/>
        </p:nvGrpSpPr>
        <p:grpSpPr>
          <a:xfrm>
            <a:off x="824036" y="4473187"/>
            <a:ext cx="370420" cy="369080"/>
            <a:chOff x="823913" y="2190750"/>
            <a:chExt cx="438150" cy="436563"/>
          </a:xfrm>
          <a:solidFill>
            <a:srgbClr val="CAD238"/>
          </a:solidFill>
        </p:grpSpPr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50BE18DB-9306-458C-8762-35251F7B40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9338" y="2414588"/>
              <a:ext cx="212725" cy="212725"/>
            </a:xfrm>
            <a:custGeom>
              <a:avLst/>
              <a:gdLst>
                <a:gd name="T0" fmla="*/ 269 w 270"/>
                <a:gd name="T1" fmla="*/ 256 h 270"/>
                <a:gd name="T2" fmla="*/ 269 w 270"/>
                <a:gd name="T3" fmla="*/ 256 h 270"/>
                <a:gd name="T4" fmla="*/ 144 w 270"/>
                <a:gd name="T5" fmla="*/ 6 h 270"/>
                <a:gd name="T6" fmla="*/ 130 w 270"/>
                <a:gd name="T7" fmla="*/ 3 h 270"/>
                <a:gd name="T8" fmla="*/ 127 w 270"/>
                <a:gd name="T9" fmla="*/ 6 h 270"/>
                <a:gd name="T10" fmla="*/ 2 w 270"/>
                <a:gd name="T11" fmla="*/ 256 h 270"/>
                <a:gd name="T12" fmla="*/ 6 w 270"/>
                <a:gd name="T13" fmla="*/ 269 h 270"/>
                <a:gd name="T14" fmla="*/ 11 w 270"/>
                <a:gd name="T15" fmla="*/ 270 h 270"/>
                <a:gd name="T16" fmla="*/ 261 w 270"/>
                <a:gd name="T17" fmla="*/ 270 h 270"/>
                <a:gd name="T18" fmla="*/ 270 w 270"/>
                <a:gd name="T19" fmla="*/ 260 h 270"/>
                <a:gd name="T20" fmla="*/ 269 w 270"/>
                <a:gd name="T21" fmla="*/ 256 h 270"/>
                <a:gd name="T22" fmla="*/ 145 w 270"/>
                <a:gd name="T23" fmla="*/ 222 h 270"/>
                <a:gd name="T24" fmla="*/ 136 w 270"/>
                <a:gd name="T25" fmla="*/ 231 h 270"/>
                <a:gd name="T26" fmla="*/ 126 w 270"/>
                <a:gd name="T27" fmla="*/ 222 h 270"/>
                <a:gd name="T28" fmla="*/ 126 w 270"/>
                <a:gd name="T29" fmla="*/ 212 h 270"/>
                <a:gd name="T30" fmla="*/ 136 w 270"/>
                <a:gd name="T31" fmla="*/ 203 h 270"/>
                <a:gd name="T32" fmla="*/ 145 w 270"/>
                <a:gd name="T33" fmla="*/ 212 h 270"/>
                <a:gd name="T34" fmla="*/ 145 w 270"/>
                <a:gd name="T35" fmla="*/ 222 h 270"/>
                <a:gd name="T36" fmla="*/ 145 w 270"/>
                <a:gd name="T37" fmla="*/ 174 h 270"/>
                <a:gd name="T38" fmla="*/ 136 w 270"/>
                <a:gd name="T39" fmla="*/ 183 h 270"/>
                <a:gd name="T40" fmla="*/ 126 w 270"/>
                <a:gd name="T41" fmla="*/ 174 h 270"/>
                <a:gd name="T42" fmla="*/ 126 w 270"/>
                <a:gd name="T43" fmla="*/ 106 h 270"/>
                <a:gd name="T44" fmla="*/ 136 w 270"/>
                <a:gd name="T45" fmla="*/ 97 h 270"/>
                <a:gd name="T46" fmla="*/ 145 w 270"/>
                <a:gd name="T47" fmla="*/ 106 h 270"/>
                <a:gd name="T48" fmla="*/ 145 w 270"/>
                <a:gd name="T49" fmla="*/ 17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0" h="270">
                  <a:moveTo>
                    <a:pt x="269" y="256"/>
                  </a:moveTo>
                  <a:cubicBezTo>
                    <a:pt x="269" y="256"/>
                    <a:pt x="269" y="256"/>
                    <a:pt x="269" y="256"/>
                  </a:cubicBezTo>
                  <a:cubicBezTo>
                    <a:pt x="144" y="6"/>
                    <a:pt x="144" y="6"/>
                    <a:pt x="144" y="6"/>
                  </a:cubicBezTo>
                  <a:cubicBezTo>
                    <a:pt x="141" y="1"/>
                    <a:pt x="135" y="0"/>
                    <a:pt x="130" y="3"/>
                  </a:cubicBezTo>
                  <a:cubicBezTo>
                    <a:pt x="129" y="3"/>
                    <a:pt x="128" y="5"/>
                    <a:pt x="127" y="6"/>
                  </a:cubicBezTo>
                  <a:cubicBezTo>
                    <a:pt x="2" y="256"/>
                    <a:pt x="2" y="256"/>
                    <a:pt x="2" y="256"/>
                  </a:cubicBezTo>
                  <a:cubicBezTo>
                    <a:pt x="0" y="261"/>
                    <a:pt x="2" y="266"/>
                    <a:pt x="6" y="269"/>
                  </a:cubicBezTo>
                  <a:cubicBezTo>
                    <a:pt x="8" y="269"/>
                    <a:pt x="9" y="270"/>
                    <a:pt x="11" y="270"/>
                  </a:cubicBezTo>
                  <a:cubicBezTo>
                    <a:pt x="261" y="270"/>
                    <a:pt x="261" y="270"/>
                    <a:pt x="261" y="270"/>
                  </a:cubicBezTo>
                  <a:cubicBezTo>
                    <a:pt x="266" y="270"/>
                    <a:pt x="270" y="266"/>
                    <a:pt x="270" y="260"/>
                  </a:cubicBezTo>
                  <a:cubicBezTo>
                    <a:pt x="270" y="259"/>
                    <a:pt x="270" y="257"/>
                    <a:pt x="269" y="256"/>
                  </a:cubicBezTo>
                  <a:close/>
                  <a:moveTo>
                    <a:pt x="145" y="222"/>
                  </a:moveTo>
                  <a:cubicBezTo>
                    <a:pt x="145" y="227"/>
                    <a:pt x="141" y="231"/>
                    <a:pt x="136" y="231"/>
                  </a:cubicBezTo>
                  <a:cubicBezTo>
                    <a:pt x="130" y="231"/>
                    <a:pt x="126" y="227"/>
                    <a:pt x="126" y="222"/>
                  </a:cubicBezTo>
                  <a:cubicBezTo>
                    <a:pt x="126" y="212"/>
                    <a:pt x="126" y="212"/>
                    <a:pt x="126" y="212"/>
                  </a:cubicBezTo>
                  <a:cubicBezTo>
                    <a:pt x="126" y="207"/>
                    <a:pt x="130" y="203"/>
                    <a:pt x="136" y="203"/>
                  </a:cubicBezTo>
                  <a:cubicBezTo>
                    <a:pt x="141" y="203"/>
                    <a:pt x="145" y="207"/>
                    <a:pt x="145" y="212"/>
                  </a:cubicBezTo>
                  <a:lnTo>
                    <a:pt x="145" y="222"/>
                  </a:lnTo>
                  <a:close/>
                  <a:moveTo>
                    <a:pt x="145" y="174"/>
                  </a:moveTo>
                  <a:cubicBezTo>
                    <a:pt x="145" y="179"/>
                    <a:pt x="141" y="183"/>
                    <a:pt x="136" y="183"/>
                  </a:cubicBezTo>
                  <a:cubicBezTo>
                    <a:pt x="130" y="183"/>
                    <a:pt x="126" y="179"/>
                    <a:pt x="126" y="174"/>
                  </a:cubicBezTo>
                  <a:cubicBezTo>
                    <a:pt x="126" y="106"/>
                    <a:pt x="126" y="106"/>
                    <a:pt x="126" y="106"/>
                  </a:cubicBezTo>
                  <a:cubicBezTo>
                    <a:pt x="126" y="101"/>
                    <a:pt x="130" y="97"/>
                    <a:pt x="136" y="97"/>
                  </a:cubicBezTo>
                  <a:cubicBezTo>
                    <a:pt x="141" y="97"/>
                    <a:pt x="145" y="101"/>
                    <a:pt x="145" y="106"/>
                  </a:cubicBezTo>
                  <a:lnTo>
                    <a:pt x="145" y="17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BFE3AAEB-C406-49C6-A55F-1C5564C1C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913" y="2190750"/>
              <a:ext cx="342900" cy="376238"/>
            </a:xfrm>
            <a:custGeom>
              <a:avLst/>
              <a:gdLst>
                <a:gd name="T0" fmla="*/ 438 w 438"/>
                <a:gd name="T1" fmla="*/ 70 h 477"/>
                <a:gd name="T2" fmla="*/ 369 w 438"/>
                <a:gd name="T3" fmla="*/ 0 h 477"/>
                <a:gd name="T4" fmla="*/ 70 w 438"/>
                <a:gd name="T5" fmla="*/ 0 h 477"/>
                <a:gd name="T6" fmla="*/ 0 w 438"/>
                <a:gd name="T7" fmla="*/ 70 h 477"/>
                <a:gd name="T8" fmla="*/ 0 w 438"/>
                <a:gd name="T9" fmla="*/ 406 h 477"/>
                <a:gd name="T10" fmla="*/ 14 w 438"/>
                <a:gd name="T11" fmla="*/ 420 h 477"/>
                <a:gd name="T12" fmla="*/ 56 w 438"/>
                <a:gd name="T13" fmla="*/ 420 h 477"/>
                <a:gd name="T14" fmla="*/ 56 w 438"/>
                <a:gd name="T15" fmla="*/ 463 h 477"/>
                <a:gd name="T16" fmla="*/ 70 w 438"/>
                <a:gd name="T17" fmla="*/ 477 h 477"/>
                <a:gd name="T18" fmla="*/ 369 w 438"/>
                <a:gd name="T19" fmla="*/ 477 h 477"/>
                <a:gd name="T20" fmla="*/ 383 w 438"/>
                <a:gd name="T21" fmla="*/ 463 h 477"/>
                <a:gd name="T22" fmla="*/ 383 w 438"/>
                <a:gd name="T23" fmla="*/ 139 h 477"/>
                <a:gd name="T24" fmla="*/ 438 w 438"/>
                <a:gd name="T25" fmla="*/ 70 h 477"/>
                <a:gd name="T26" fmla="*/ 28 w 438"/>
                <a:gd name="T27" fmla="*/ 392 h 477"/>
                <a:gd name="T28" fmla="*/ 28 w 438"/>
                <a:gd name="T29" fmla="*/ 70 h 477"/>
                <a:gd name="T30" fmla="*/ 70 w 438"/>
                <a:gd name="T31" fmla="*/ 28 h 477"/>
                <a:gd name="T32" fmla="*/ 112 w 438"/>
                <a:gd name="T33" fmla="*/ 70 h 477"/>
                <a:gd name="T34" fmla="*/ 70 w 438"/>
                <a:gd name="T35" fmla="*/ 112 h 477"/>
                <a:gd name="T36" fmla="*/ 56 w 438"/>
                <a:gd name="T37" fmla="*/ 126 h 477"/>
                <a:gd name="T38" fmla="*/ 56 w 438"/>
                <a:gd name="T39" fmla="*/ 392 h 477"/>
                <a:gd name="T40" fmla="*/ 28 w 438"/>
                <a:gd name="T41" fmla="*/ 392 h 477"/>
                <a:gd name="T42" fmla="*/ 355 w 438"/>
                <a:gd name="T43" fmla="*/ 449 h 477"/>
                <a:gd name="T44" fmla="*/ 84 w 438"/>
                <a:gd name="T45" fmla="*/ 449 h 477"/>
                <a:gd name="T46" fmla="*/ 84 w 438"/>
                <a:gd name="T47" fmla="*/ 140 h 477"/>
                <a:gd name="T48" fmla="*/ 355 w 438"/>
                <a:gd name="T49" fmla="*/ 140 h 477"/>
                <a:gd name="T50" fmla="*/ 355 w 438"/>
                <a:gd name="T51" fmla="*/ 449 h 477"/>
                <a:gd name="T52" fmla="*/ 369 w 438"/>
                <a:gd name="T53" fmla="*/ 112 h 477"/>
                <a:gd name="T54" fmla="*/ 126 w 438"/>
                <a:gd name="T55" fmla="*/ 112 h 477"/>
                <a:gd name="T56" fmla="*/ 140 w 438"/>
                <a:gd name="T57" fmla="*/ 70 h 477"/>
                <a:gd name="T58" fmla="*/ 126 w 438"/>
                <a:gd name="T59" fmla="*/ 28 h 477"/>
                <a:gd name="T60" fmla="*/ 369 w 438"/>
                <a:gd name="T61" fmla="*/ 28 h 477"/>
                <a:gd name="T62" fmla="*/ 410 w 438"/>
                <a:gd name="T63" fmla="*/ 70 h 477"/>
                <a:gd name="T64" fmla="*/ 369 w 438"/>
                <a:gd name="T65" fmla="*/ 112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8" h="477">
                  <a:moveTo>
                    <a:pt x="438" y="70"/>
                  </a:moveTo>
                  <a:cubicBezTo>
                    <a:pt x="438" y="31"/>
                    <a:pt x="407" y="0"/>
                    <a:pt x="369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32" y="0"/>
                    <a:pt x="0" y="31"/>
                    <a:pt x="0" y="7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0" y="413"/>
                    <a:pt x="7" y="420"/>
                    <a:pt x="14" y="420"/>
                  </a:cubicBezTo>
                  <a:cubicBezTo>
                    <a:pt x="56" y="420"/>
                    <a:pt x="56" y="420"/>
                    <a:pt x="56" y="420"/>
                  </a:cubicBezTo>
                  <a:cubicBezTo>
                    <a:pt x="56" y="463"/>
                    <a:pt x="56" y="463"/>
                    <a:pt x="56" y="463"/>
                  </a:cubicBezTo>
                  <a:cubicBezTo>
                    <a:pt x="56" y="471"/>
                    <a:pt x="62" y="477"/>
                    <a:pt x="70" y="477"/>
                  </a:cubicBezTo>
                  <a:cubicBezTo>
                    <a:pt x="369" y="477"/>
                    <a:pt x="369" y="477"/>
                    <a:pt x="369" y="477"/>
                  </a:cubicBezTo>
                  <a:cubicBezTo>
                    <a:pt x="376" y="477"/>
                    <a:pt x="383" y="471"/>
                    <a:pt x="383" y="463"/>
                  </a:cubicBezTo>
                  <a:cubicBezTo>
                    <a:pt x="383" y="139"/>
                    <a:pt x="383" y="139"/>
                    <a:pt x="383" y="139"/>
                  </a:cubicBezTo>
                  <a:cubicBezTo>
                    <a:pt x="414" y="132"/>
                    <a:pt x="438" y="104"/>
                    <a:pt x="438" y="70"/>
                  </a:cubicBezTo>
                  <a:close/>
                  <a:moveTo>
                    <a:pt x="28" y="392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8" y="47"/>
                    <a:pt x="47" y="28"/>
                    <a:pt x="70" y="28"/>
                  </a:cubicBezTo>
                  <a:cubicBezTo>
                    <a:pt x="93" y="28"/>
                    <a:pt x="112" y="47"/>
                    <a:pt x="112" y="70"/>
                  </a:cubicBezTo>
                  <a:cubicBezTo>
                    <a:pt x="112" y="93"/>
                    <a:pt x="93" y="112"/>
                    <a:pt x="70" y="112"/>
                  </a:cubicBezTo>
                  <a:cubicBezTo>
                    <a:pt x="62" y="112"/>
                    <a:pt x="56" y="118"/>
                    <a:pt x="56" y="126"/>
                  </a:cubicBezTo>
                  <a:cubicBezTo>
                    <a:pt x="56" y="392"/>
                    <a:pt x="56" y="392"/>
                    <a:pt x="56" y="392"/>
                  </a:cubicBezTo>
                  <a:lnTo>
                    <a:pt x="28" y="392"/>
                  </a:lnTo>
                  <a:close/>
                  <a:moveTo>
                    <a:pt x="355" y="449"/>
                  </a:moveTo>
                  <a:cubicBezTo>
                    <a:pt x="84" y="449"/>
                    <a:pt x="84" y="449"/>
                    <a:pt x="84" y="449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355" y="140"/>
                    <a:pt x="355" y="140"/>
                    <a:pt x="355" y="140"/>
                  </a:cubicBezTo>
                  <a:lnTo>
                    <a:pt x="355" y="449"/>
                  </a:lnTo>
                  <a:close/>
                  <a:moveTo>
                    <a:pt x="369" y="112"/>
                  </a:moveTo>
                  <a:cubicBezTo>
                    <a:pt x="126" y="112"/>
                    <a:pt x="126" y="112"/>
                    <a:pt x="126" y="112"/>
                  </a:cubicBezTo>
                  <a:cubicBezTo>
                    <a:pt x="135" y="100"/>
                    <a:pt x="140" y="86"/>
                    <a:pt x="140" y="70"/>
                  </a:cubicBezTo>
                  <a:cubicBezTo>
                    <a:pt x="140" y="54"/>
                    <a:pt x="135" y="40"/>
                    <a:pt x="126" y="28"/>
                  </a:cubicBezTo>
                  <a:cubicBezTo>
                    <a:pt x="369" y="28"/>
                    <a:pt x="369" y="28"/>
                    <a:pt x="369" y="28"/>
                  </a:cubicBezTo>
                  <a:cubicBezTo>
                    <a:pt x="392" y="28"/>
                    <a:pt x="410" y="47"/>
                    <a:pt x="410" y="70"/>
                  </a:cubicBezTo>
                  <a:cubicBezTo>
                    <a:pt x="410" y="93"/>
                    <a:pt x="392" y="112"/>
                    <a:pt x="369" y="1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E8B38664-BFF9-48EB-9D40-E9912C843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225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80F7B030-BD38-45F8-9912-1A1313B9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3669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FA7BACB5-B041-43DF-AD9D-40749D1F0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1141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2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F7F2D2BA-812C-48E5-98F7-9164BFAD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455863"/>
              <a:ext cx="168275" cy="22225"/>
            </a:xfrm>
            <a:custGeom>
              <a:avLst/>
              <a:gdLst>
                <a:gd name="T0" fmla="*/ 14 w 215"/>
                <a:gd name="T1" fmla="*/ 28 h 28"/>
                <a:gd name="T2" fmla="*/ 201 w 215"/>
                <a:gd name="T3" fmla="*/ 28 h 28"/>
                <a:gd name="T4" fmla="*/ 215 w 215"/>
                <a:gd name="T5" fmla="*/ 14 h 28"/>
                <a:gd name="T6" fmla="*/ 201 w 215"/>
                <a:gd name="T7" fmla="*/ 0 h 28"/>
                <a:gd name="T8" fmla="*/ 14 w 215"/>
                <a:gd name="T9" fmla="*/ 0 h 28"/>
                <a:gd name="T10" fmla="*/ 0 w 215"/>
                <a:gd name="T11" fmla="*/ 14 h 28"/>
                <a:gd name="T12" fmla="*/ 14 w 215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28">
                  <a:moveTo>
                    <a:pt x="14" y="28"/>
                  </a:moveTo>
                  <a:cubicBezTo>
                    <a:pt x="201" y="28"/>
                    <a:pt x="201" y="28"/>
                    <a:pt x="201" y="28"/>
                  </a:cubicBezTo>
                  <a:cubicBezTo>
                    <a:pt x="208" y="28"/>
                    <a:pt x="215" y="21"/>
                    <a:pt x="215" y="14"/>
                  </a:cubicBezTo>
                  <a:cubicBezTo>
                    <a:pt x="215" y="6"/>
                    <a:pt x="208" y="0"/>
                    <a:pt x="201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A8A0A8F1-785B-4519-861D-21691E4C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" y="2500313"/>
              <a:ext cx="109538" cy="22225"/>
            </a:xfrm>
            <a:custGeom>
              <a:avLst/>
              <a:gdLst>
                <a:gd name="T0" fmla="*/ 14 w 140"/>
                <a:gd name="T1" fmla="*/ 28 h 28"/>
                <a:gd name="T2" fmla="*/ 126 w 140"/>
                <a:gd name="T3" fmla="*/ 28 h 28"/>
                <a:gd name="T4" fmla="*/ 140 w 140"/>
                <a:gd name="T5" fmla="*/ 14 h 28"/>
                <a:gd name="T6" fmla="*/ 126 w 140"/>
                <a:gd name="T7" fmla="*/ 0 h 28"/>
                <a:gd name="T8" fmla="*/ 14 w 140"/>
                <a:gd name="T9" fmla="*/ 0 h 28"/>
                <a:gd name="T10" fmla="*/ 0 w 140"/>
                <a:gd name="T11" fmla="*/ 14 h 28"/>
                <a:gd name="T12" fmla="*/ 14 w 140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" h="28">
                  <a:moveTo>
                    <a:pt x="14" y="28"/>
                  </a:moveTo>
                  <a:cubicBezTo>
                    <a:pt x="126" y="28"/>
                    <a:pt x="126" y="28"/>
                    <a:pt x="126" y="28"/>
                  </a:cubicBezTo>
                  <a:cubicBezTo>
                    <a:pt x="134" y="28"/>
                    <a:pt x="140" y="21"/>
                    <a:pt x="140" y="14"/>
                  </a:cubicBezTo>
                  <a:cubicBezTo>
                    <a:pt x="140" y="6"/>
                    <a:pt x="134" y="0"/>
                    <a:pt x="12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1"/>
                    <a:pt x="6" y="28"/>
                    <a:pt x="14" y="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IN" sz="24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27" name="Obraz 26">
            <a:extLst>
              <a:ext uri="{FF2B5EF4-FFF2-40B4-BE49-F238E27FC236}">
                <a16:creationId xmlns:a16="http://schemas.microsoft.com/office/drawing/2014/main" id="{514AAD45-332A-4734-BDB7-828B0EEDA2C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87836" y="1161081"/>
            <a:ext cx="5343525" cy="49836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8" name="Prostokąt 27">
            <a:extLst>
              <a:ext uri="{FF2B5EF4-FFF2-40B4-BE49-F238E27FC236}">
                <a16:creationId xmlns:a16="http://schemas.microsoft.com/office/drawing/2014/main" id="{BBBD9B45-527B-4929-9F7F-F4D5E98A7084}"/>
              </a:ext>
            </a:extLst>
          </p:cNvPr>
          <p:cNvSpPr/>
          <p:nvPr/>
        </p:nvSpPr>
        <p:spPr>
          <a:xfrm>
            <a:off x="7370026" y="3472935"/>
            <a:ext cx="3861326" cy="158581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228600" indent="-2286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rozwinąć listę i odnaleźć właściwy kod PKD 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Odznaczyć właściwy </a:t>
            </a:r>
            <a:r>
              <a:rPr lang="pl-PL" sz="1200" dirty="0" err="1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check-box</a:t>
            </a:r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Wypełnić część dotyczącą spadku przychodów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zaznaczeniu ikonki znaku zapytania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wyświetlą się podpowiedzi w zakresie wymaganych danych w ramach danego pola.</a:t>
            </a:r>
          </a:p>
        </p:txBody>
      </p:sp>
      <p:sp>
        <p:nvSpPr>
          <p:cNvPr id="38" name="Prostokąt 37">
            <a:extLst>
              <a:ext uri="{FF2B5EF4-FFF2-40B4-BE49-F238E27FC236}">
                <a16:creationId xmlns:a16="http://schemas.microsoft.com/office/drawing/2014/main" id="{FE779913-1191-49DD-8727-61F26D19E40A}"/>
              </a:ext>
            </a:extLst>
          </p:cNvPr>
          <p:cNvSpPr/>
          <p:nvPr/>
        </p:nvSpPr>
        <p:spPr>
          <a:xfrm>
            <a:off x="7347670" y="1370310"/>
            <a:ext cx="3883681" cy="18860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WAŻNE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Aby otrzymać dodatkowe 25% umorzenia powinny być spełnione łącznie trzy warunki: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Posiadać określony przez PFR kod PKD (54 kody) 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 naruszyć nakazów i zakazów w związku z COVID – 19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Osiągnąć spadek przychodów ze sprzedaży w wybranym okresie na poziomie co najmniej 30%.</a:t>
            </a:r>
          </a:p>
        </p:txBody>
      </p:sp>
      <p:cxnSp>
        <p:nvCxnSpPr>
          <p:cNvPr id="18" name="Łącznik: łamany 17">
            <a:extLst>
              <a:ext uri="{FF2B5EF4-FFF2-40B4-BE49-F238E27FC236}">
                <a16:creationId xmlns:a16="http://schemas.microsoft.com/office/drawing/2014/main" id="{6EC84060-0AE3-4910-93AD-5FBA7BB73B97}"/>
              </a:ext>
            </a:extLst>
          </p:cNvPr>
          <p:cNvCxnSpPr>
            <a:cxnSpLocks/>
          </p:cNvCxnSpPr>
          <p:nvPr/>
        </p:nvCxnSpPr>
        <p:spPr>
          <a:xfrm rot="10800000" flipV="1">
            <a:off x="4677302" y="2322559"/>
            <a:ext cx="2382759" cy="857067"/>
          </a:xfrm>
          <a:prstGeom prst="bentConnector3">
            <a:avLst>
              <a:gd name="adj1" fmla="val 50000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Strzałka: pięciokąt 50">
            <a:extLst>
              <a:ext uri="{FF2B5EF4-FFF2-40B4-BE49-F238E27FC236}">
                <a16:creationId xmlns:a16="http://schemas.microsoft.com/office/drawing/2014/main" id="{197AFC25-FBE1-45B9-9DA4-B61B582A98CA}"/>
              </a:ext>
            </a:extLst>
          </p:cNvPr>
          <p:cNvSpPr/>
          <p:nvPr/>
        </p:nvSpPr>
        <p:spPr>
          <a:xfrm>
            <a:off x="7347670" y="736427"/>
            <a:ext cx="518400" cy="396000"/>
          </a:xfrm>
          <a:prstGeom prst="homePlat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</a:t>
            </a:r>
          </a:p>
        </p:txBody>
      </p:sp>
      <p:cxnSp>
        <p:nvCxnSpPr>
          <p:cNvPr id="55" name="Łącznik: łamany 54">
            <a:extLst>
              <a:ext uri="{FF2B5EF4-FFF2-40B4-BE49-F238E27FC236}">
                <a16:creationId xmlns:a16="http://schemas.microsoft.com/office/drawing/2014/main" id="{9A2825CE-D288-44D1-8041-F291B33B50AE}"/>
              </a:ext>
            </a:extLst>
          </p:cNvPr>
          <p:cNvCxnSpPr/>
          <p:nvPr/>
        </p:nvCxnSpPr>
        <p:spPr>
          <a:xfrm rot="10800000" flipV="1">
            <a:off x="3342290" y="1894067"/>
            <a:ext cx="3708894" cy="319251"/>
          </a:xfrm>
          <a:prstGeom prst="bentConnector3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: łamany 54">
            <a:extLst>
              <a:ext uri="{FF2B5EF4-FFF2-40B4-BE49-F238E27FC236}">
                <a16:creationId xmlns:a16="http://schemas.microsoft.com/office/drawing/2014/main" id="{9A2825CE-D288-44D1-8041-F291B33B50AE}"/>
              </a:ext>
            </a:extLst>
          </p:cNvPr>
          <p:cNvCxnSpPr/>
          <p:nvPr/>
        </p:nvCxnSpPr>
        <p:spPr>
          <a:xfrm rot="10800000">
            <a:off x="2766532" y="1755355"/>
            <a:ext cx="4293528" cy="1878143"/>
          </a:xfrm>
          <a:prstGeom prst="bentConnector3">
            <a:avLst>
              <a:gd name="adj1" fmla="val 153762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 txBox="1">
            <a:spLocks/>
          </p:cNvSpPr>
          <p:nvPr/>
        </p:nvSpPr>
        <p:spPr>
          <a:xfrm>
            <a:off x="633600" y="450000"/>
            <a:ext cx="10972801" cy="711081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sz="2000" b="1">
                <a:solidFill>
                  <a:srgbClr val="008364"/>
                </a:solidFill>
              </a:rPr>
              <a:t>Wniosek o umorzenie dla MIKROFIRM – czynności do wykonania</a:t>
            </a:r>
            <a:endParaRPr lang="en-IN" sz="2000" b="1" dirty="0">
              <a:solidFill>
                <a:srgbClr val="008364"/>
              </a:solidFill>
            </a:endParaRPr>
          </a:p>
        </p:txBody>
      </p:sp>
      <p:cxnSp>
        <p:nvCxnSpPr>
          <p:cNvPr id="42" name="Łącznik: łamany 17">
            <a:extLst>
              <a:ext uri="{FF2B5EF4-FFF2-40B4-BE49-F238E27FC236}">
                <a16:creationId xmlns:a16="http://schemas.microsoft.com/office/drawing/2014/main" id="{6EC84060-0AE3-4910-93AD-5FBA7BB73B97}"/>
              </a:ext>
            </a:extLst>
          </p:cNvPr>
          <p:cNvCxnSpPr>
            <a:cxnSpLocks/>
          </p:cNvCxnSpPr>
          <p:nvPr/>
        </p:nvCxnSpPr>
        <p:spPr>
          <a:xfrm rot="10800000" flipV="1">
            <a:off x="3555551" y="2894319"/>
            <a:ext cx="7660739" cy="2250136"/>
          </a:xfrm>
          <a:prstGeom prst="bentConnector3">
            <a:avLst>
              <a:gd name="adj1" fmla="val -5378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Łącznik: łamany 17">
            <a:extLst>
              <a:ext uri="{FF2B5EF4-FFF2-40B4-BE49-F238E27FC236}">
                <a16:creationId xmlns:a16="http://schemas.microsoft.com/office/drawing/2014/main" id="{6EC84060-0AE3-4910-93AD-5FBA7BB73B97}"/>
              </a:ext>
            </a:extLst>
          </p:cNvPr>
          <p:cNvCxnSpPr>
            <a:cxnSpLocks/>
          </p:cNvCxnSpPr>
          <p:nvPr/>
        </p:nvCxnSpPr>
        <p:spPr>
          <a:xfrm rot="10800000" flipV="1">
            <a:off x="4998102" y="3805881"/>
            <a:ext cx="2053083" cy="213504"/>
          </a:xfrm>
          <a:prstGeom prst="bentConnector3">
            <a:avLst>
              <a:gd name="adj1" fmla="val 50000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Łącznik: łamany 17">
            <a:extLst>
              <a:ext uri="{FF2B5EF4-FFF2-40B4-BE49-F238E27FC236}">
                <a16:creationId xmlns:a16="http://schemas.microsoft.com/office/drawing/2014/main" id="{6EC84060-0AE3-4910-93AD-5FBA7BB73B97}"/>
              </a:ext>
            </a:extLst>
          </p:cNvPr>
          <p:cNvCxnSpPr>
            <a:cxnSpLocks/>
          </p:cNvCxnSpPr>
          <p:nvPr/>
        </p:nvCxnSpPr>
        <p:spPr>
          <a:xfrm rot="10800000" flipV="1">
            <a:off x="5006977" y="4402409"/>
            <a:ext cx="2053083" cy="213504"/>
          </a:xfrm>
          <a:prstGeom prst="bentConnector3">
            <a:avLst>
              <a:gd name="adj1" fmla="val 50000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Obraz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42" y="6103565"/>
            <a:ext cx="227406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54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B53856F7-A3C9-4F73-8A12-A52DB114684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48287" y="1494189"/>
            <a:ext cx="5505450" cy="3429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Prostokąt 22">
            <a:extLst>
              <a:ext uri="{FF2B5EF4-FFF2-40B4-BE49-F238E27FC236}">
                <a16:creationId xmlns:a16="http://schemas.microsoft.com/office/drawing/2014/main" id="{F5F404F9-F187-4C8E-B63E-507BF9B3125E}"/>
              </a:ext>
            </a:extLst>
          </p:cNvPr>
          <p:cNvSpPr/>
          <p:nvPr/>
        </p:nvSpPr>
        <p:spPr>
          <a:xfrm>
            <a:off x="7331091" y="2213078"/>
            <a:ext cx="4275310" cy="47352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podsumowaniu widać kwoty wyliczone z dwóch głównych części z których można otrzymać 75% kwoty umorzenia subwencji finansowej. </a:t>
            </a:r>
          </a:p>
        </p:txBody>
      </p:sp>
      <p:sp>
        <p:nvSpPr>
          <p:cNvPr id="24" name="Strzałka: pięciokąt 23">
            <a:extLst>
              <a:ext uri="{FF2B5EF4-FFF2-40B4-BE49-F238E27FC236}">
                <a16:creationId xmlns:a16="http://schemas.microsoft.com/office/drawing/2014/main" id="{5EC8FD60-F09B-453C-AEAD-F15135D33826}"/>
              </a:ext>
            </a:extLst>
          </p:cNvPr>
          <p:cNvSpPr/>
          <p:nvPr/>
        </p:nvSpPr>
        <p:spPr>
          <a:xfrm>
            <a:off x="7287794" y="1457495"/>
            <a:ext cx="518400" cy="396000"/>
          </a:xfrm>
          <a:prstGeom prst="homePlat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</a:t>
            </a:r>
          </a:p>
        </p:txBody>
      </p:sp>
      <p:sp>
        <p:nvSpPr>
          <p:cNvPr id="41" name="Prostokąt 40">
            <a:extLst>
              <a:ext uri="{FF2B5EF4-FFF2-40B4-BE49-F238E27FC236}">
                <a16:creationId xmlns:a16="http://schemas.microsoft.com/office/drawing/2014/main" id="{83442975-0228-402D-969C-358B46F95462}"/>
              </a:ext>
            </a:extLst>
          </p:cNvPr>
          <p:cNvSpPr/>
          <p:nvPr/>
        </p:nvSpPr>
        <p:spPr>
          <a:xfrm>
            <a:off x="848287" y="5363811"/>
            <a:ext cx="2500969" cy="48756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„Wróć” zostaniesz przekierowany na poprzedni ekran.</a:t>
            </a:r>
          </a:p>
        </p:txBody>
      </p: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E4DBBA92-AD3C-4854-BDE3-945BDF69FF20}"/>
              </a:ext>
            </a:extLst>
          </p:cNvPr>
          <p:cNvCxnSpPr/>
          <p:nvPr/>
        </p:nvCxnSpPr>
        <p:spPr>
          <a:xfrm flipV="1">
            <a:off x="1190625" y="4976354"/>
            <a:ext cx="0" cy="286986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Prostokąt 41">
            <a:extLst>
              <a:ext uri="{FF2B5EF4-FFF2-40B4-BE49-F238E27FC236}">
                <a16:creationId xmlns:a16="http://schemas.microsoft.com/office/drawing/2014/main" id="{A6CD5E7A-EE23-4459-8A63-A286F51F1AD3}"/>
              </a:ext>
            </a:extLst>
          </p:cNvPr>
          <p:cNvSpPr/>
          <p:nvPr/>
        </p:nvSpPr>
        <p:spPr>
          <a:xfrm>
            <a:off x="3965002" y="5390078"/>
            <a:ext cx="2510227" cy="48756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„Dalej” zostaniesz przekierowany na kolejny ekran.</a:t>
            </a:r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F5F404F9-F187-4C8E-B63E-507BF9B3125E}"/>
              </a:ext>
            </a:extLst>
          </p:cNvPr>
          <p:cNvSpPr/>
          <p:nvPr/>
        </p:nvSpPr>
        <p:spPr>
          <a:xfrm>
            <a:off x="7331091" y="3738603"/>
            <a:ext cx="4307012" cy="48756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 podstawie danych  wypełnionych w ramach poszczególnych części wniosku zostaje wyliczona kwota umorzenia subwencji finansowej.</a:t>
            </a:r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F5F404F9-F187-4C8E-B63E-507BF9B3125E}"/>
              </a:ext>
            </a:extLst>
          </p:cNvPr>
          <p:cNvSpPr/>
          <p:nvPr/>
        </p:nvSpPr>
        <p:spPr>
          <a:xfrm>
            <a:off x="7331091" y="2975243"/>
            <a:ext cx="4275310" cy="48756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Wypełnienie części wniosku „umorzenie dodatkowe” umożliwia otrzymania umorzenia w 100%.</a:t>
            </a:r>
          </a:p>
        </p:txBody>
      </p:sp>
      <p:sp>
        <p:nvSpPr>
          <p:cNvPr id="28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 txBox="1">
            <a:spLocks/>
          </p:cNvSpPr>
          <p:nvPr/>
        </p:nvSpPr>
        <p:spPr>
          <a:xfrm>
            <a:off x="633600" y="450000"/>
            <a:ext cx="10972801" cy="711081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sz="2000" b="1">
                <a:solidFill>
                  <a:srgbClr val="008364"/>
                </a:solidFill>
              </a:rPr>
              <a:t>Wniosek o umorzenie dla MIKROFIRM – czynności do wykonania</a:t>
            </a:r>
            <a:endParaRPr lang="en-IN" sz="2000" b="1" dirty="0">
              <a:solidFill>
                <a:srgbClr val="008364"/>
              </a:solidFill>
            </a:endParaRPr>
          </a:p>
        </p:txBody>
      </p:sp>
      <p:cxnSp>
        <p:nvCxnSpPr>
          <p:cNvPr id="31" name="Łącznik prosty ze strzałką 30">
            <a:extLst>
              <a:ext uri="{FF2B5EF4-FFF2-40B4-BE49-F238E27FC236}">
                <a16:creationId xmlns:a16="http://schemas.microsoft.com/office/drawing/2014/main" id="{E4DBBA92-AD3C-4854-BDE3-945BDF69FF20}"/>
              </a:ext>
            </a:extLst>
          </p:cNvPr>
          <p:cNvCxnSpPr/>
          <p:nvPr/>
        </p:nvCxnSpPr>
        <p:spPr>
          <a:xfrm flipV="1">
            <a:off x="5861861" y="4985482"/>
            <a:ext cx="0" cy="286986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: łamany 17">
            <a:extLst>
              <a:ext uri="{FF2B5EF4-FFF2-40B4-BE49-F238E27FC236}">
                <a16:creationId xmlns:a16="http://schemas.microsoft.com/office/drawing/2014/main" id="{6EC84060-0AE3-4910-93AD-5FBA7BB73B97}"/>
              </a:ext>
            </a:extLst>
          </p:cNvPr>
          <p:cNvCxnSpPr>
            <a:cxnSpLocks/>
          </p:cNvCxnSpPr>
          <p:nvPr/>
        </p:nvCxnSpPr>
        <p:spPr>
          <a:xfrm rot="10800000">
            <a:off x="4776952" y="2042043"/>
            <a:ext cx="2369590" cy="315357"/>
          </a:xfrm>
          <a:prstGeom prst="bentConnector3">
            <a:avLst>
              <a:gd name="adj1" fmla="val 50000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: łamany 17">
            <a:extLst>
              <a:ext uri="{FF2B5EF4-FFF2-40B4-BE49-F238E27FC236}">
                <a16:creationId xmlns:a16="http://schemas.microsoft.com/office/drawing/2014/main" id="{6EC84060-0AE3-4910-93AD-5FBA7BB73B97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76953" y="2539890"/>
            <a:ext cx="2358737" cy="396245"/>
          </a:xfrm>
          <a:prstGeom prst="bentConnector3">
            <a:avLst>
              <a:gd name="adj1" fmla="val 50000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: łamany 17">
            <a:extLst>
              <a:ext uri="{FF2B5EF4-FFF2-40B4-BE49-F238E27FC236}">
                <a16:creationId xmlns:a16="http://schemas.microsoft.com/office/drawing/2014/main" id="{6EC84060-0AE3-4910-93AD-5FBA7BB73B97}"/>
              </a:ext>
            </a:extLst>
          </p:cNvPr>
          <p:cNvCxnSpPr>
            <a:cxnSpLocks/>
          </p:cNvCxnSpPr>
          <p:nvPr/>
        </p:nvCxnSpPr>
        <p:spPr>
          <a:xfrm rot="10800000" flipV="1">
            <a:off x="4776953" y="3169570"/>
            <a:ext cx="2358737" cy="396245"/>
          </a:xfrm>
          <a:prstGeom prst="bentConnector3">
            <a:avLst>
              <a:gd name="adj1" fmla="val 50000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: łamany 17">
            <a:extLst>
              <a:ext uri="{FF2B5EF4-FFF2-40B4-BE49-F238E27FC236}">
                <a16:creationId xmlns:a16="http://schemas.microsoft.com/office/drawing/2014/main" id="{6EC84060-0AE3-4910-93AD-5FBA7BB73B97}"/>
              </a:ext>
            </a:extLst>
          </p:cNvPr>
          <p:cNvCxnSpPr>
            <a:cxnSpLocks/>
          </p:cNvCxnSpPr>
          <p:nvPr/>
        </p:nvCxnSpPr>
        <p:spPr>
          <a:xfrm rot="10800000" flipV="1">
            <a:off x="4840010" y="3808314"/>
            <a:ext cx="2358737" cy="396245"/>
          </a:xfrm>
          <a:prstGeom prst="bentConnector3">
            <a:avLst>
              <a:gd name="adj1" fmla="val 50000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Obraz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42" y="6103565"/>
            <a:ext cx="227406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44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7199934" y="1923168"/>
            <a:ext cx="4224812" cy="787780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wybrać odpowiednią odpowiedź.</a:t>
            </a:r>
          </a:p>
          <a:p>
            <a:pPr>
              <a:lnSpc>
                <a:spcPct val="107000"/>
              </a:lnSpc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zaznaczeniu ikonki znaku zapytania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wyświetlą się podpowiedzi w zakresie wymaganych danych w ramach danego pola.</a:t>
            </a:r>
          </a:p>
        </p:txBody>
      </p:sp>
      <p:sp>
        <p:nvSpPr>
          <p:cNvPr id="23" name="Strzałka: pięciokąt 22">
            <a:extLst>
              <a:ext uri="{FF2B5EF4-FFF2-40B4-BE49-F238E27FC236}">
                <a16:creationId xmlns:a16="http://schemas.microsoft.com/office/drawing/2014/main" id="{42744747-0731-4CC8-8AAC-9DAD1A230030}"/>
              </a:ext>
            </a:extLst>
          </p:cNvPr>
          <p:cNvSpPr/>
          <p:nvPr/>
        </p:nvSpPr>
        <p:spPr>
          <a:xfrm>
            <a:off x="7196138" y="1233732"/>
            <a:ext cx="518400" cy="396000"/>
          </a:xfrm>
          <a:prstGeom prst="homePlat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C5F10FE-72BD-4CD8-A250-957066772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87" y="1183546"/>
            <a:ext cx="5695950" cy="48006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Prostokąt 10"/>
          <p:cNvSpPr/>
          <p:nvPr/>
        </p:nvSpPr>
        <p:spPr>
          <a:xfrm>
            <a:off x="7199934" y="3047408"/>
            <a:ext cx="4224812" cy="868764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przypadku, gdy osoba działająca w imieniu beneficjenta będzie reprezentować go na podstawie pełnomocnictwa, pełnomocnictwo to nie będzie przekazywane wraz z oświadczeniem o rozliczeniu, ale jego przedłożenie może być wymagane w przypadku kontroli ze strony PFR.</a:t>
            </a:r>
          </a:p>
        </p:txBody>
      </p:sp>
      <p:cxnSp>
        <p:nvCxnSpPr>
          <p:cNvPr id="12" name="Łącznik: łamany 54">
            <a:extLst>
              <a:ext uri="{FF2B5EF4-FFF2-40B4-BE49-F238E27FC236}">
                <a16:creationId xmlns:a16="http://schemas.microsoft.com/office/drawing/2014/main" id="{9A2825CE-D288-44D1-8041-F291B33B50AE}"/>
              </a:ext>
            </a:extLst>
          </p:cNvPr>
          <p:cNvCxnSpPr/>
          <p:nvPr/>
        </p:nvCxnSpPr>
        <p:spPr>
          <a:xfrm rot="10800000" flipV="1">
            <a:off x="3657600" y="2158407"/>
            <a:ext cx="3391786" cy="297713"/>
          </a:xfrm>
          <a:prstGeom prst="bentConnector3">
            <a:avLst>
              <a:gd name="adj1" fmla="val 16458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ostokąt 14"/>
          <p:cNvSpPr/>
          <p:nvPr/>
        </p:nvSpPr>
        <p:spPr>
          <a:xfrm>
            <a:off x="7199934" y="4428847"/>
            <a:ext cx="4224812" cy="675313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zaznaczenia pół na NIE, nie będzie można przejść wniosku dalej, ponieważ brak spełnienia tych wymogów uniemożliwia umorzenie przez PFR subwencji.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 txBox="1">
            <a:spLocks/>
          </p:cNvSpPr>
          <p:nvPr/>
        </p:nvSpPr>
        <p:spPr>
          <a:xfrm>
            <a:off x="633600" y="450000"/>
            <a:ext cx="10972801" cy="711081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sz="2000" b="1">
                <a:solidFill>
                  <a:srgbClr val="008364"/>
                </a:solidFill>
              </a:rPr>
              <a:t>Wniosek o umorzenie dla MIKROFIRM – czynności do wykonania</a:t>
            </a:r>
            <a:endParaRPr lang="en-IN" sz="2000" b="1" dirty="0">
              <a:solidFill>
                <a:srgbClr val="008364"/>
              </a:solidFill>
            </a:endParaRPr>
          </a:p>
        </p:txBody>
      </p:sp>
      <p:cxnSp>
        <p:nvCxnSpPr>
          <p:cNvPr id="20" name="Łącznik: łamany 54">
            <a:extLst>
              <a:ext uri="{FF2B5EF4-FFF2-40B4-BE49-F238E27FC236}">
                <a16:creationId xmlns:a16="http://schemas.microsoft.com/office/drawing/2014/main" id="{9A2825CE-D288-44D1-8041-F291B33B50AE}"/>
              </a:ext>
            </a:extLst>
          </p:cNvPr>
          <p:cNvCxnSpPr/>
          <p:nvPr/>
        </p:nvCxnSpPr>
        <p:spPr>
          <a:xfrm rot="10800000">
            <a:off x="3817088" y="4242392"/>
            <a:ext cx="3232298" cy="297711"/>
          </a:xfrm>
          <a:prstGeom prst="bentConnector3">
            <a:avLst>
              <a:gd name="adj1" fmla="val 15132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: łamany 54">
            <a:extLst>
              <a:ext uri="{FF2B5EF4-FFF2-40B4-BE49-F238E27FC236}">
                <a16:creationId xmlns:a16="http://schemas.microsoft.com/office/drawing/2014/main" id="{9A2825CE-D288-44D1-8041-F291B33B50AE}"/>
              </a:ext>
            </a:extLst>
          </p:cNvPr>
          <p:cNvCxnSpPr/>
          <p:nvPr/>
        </p:nvCxnSpPr>
        <p:spPr>
          <a:xfrm rot="10800000" flipV="1">
            <a:off x="3817088" y="4997302"/>
            <a:ext cx="3232298" cy="556440"/>
          </a:xfrm>
          <a:prstGeom prst="bentConnector3">
            <a:avLst>
              <a:gd name="adj1" fmla="val 13816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Obraz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42" y="6103565"/>
            <a:ext cx="227406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42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A6CD5E7A-EE23-4459-8A63-A286F51F1AD3}"/>
              </a:ext>
            </a:extLst>
          </p:cNvPr>
          <p:cNvSpPr/>
          <p:nvPr/>
        </p:nvSpPr>
        <p:spPr>
          <a:xfrm>
            <a:off x="738150" y="1109399"/>
            <a:ext cx="10425832" cy="1483227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Przedsiębiorco jeśli nie złożyłeś do Banku w wymaganym terminie dokumentów potwierdzających Twoje umocowanie do zawarcia umowy subwencji finansowej , lub jeśli dostarczone dokumenty nie spełniły kryteriów  określonych przez PFR , będziesz zobowiązany do wypełnienia poniższego oświadczenia.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zaznaczysz pole na TAK – będzie to oznaczać, że jesteś w posiadaniu dokumentów potwierdzających Twoje umocowanie do zawarcia umowy subwencji finansowej – pełnomocnictwo  lub oświadczenie retrospektywne i/lub  wydruk z CEIDG, odpis z KRS. Dokumenty te należy dostarczyć do Banku niezwłocznie po wysłaniu oświadczenia do PFR.</a:t>
            </a:r>
          </a:p>
          <a:p>
            <a:pPr>
              <a:lnSpc>
                <a:spcPct val="107000"/>
              </a:lnSpc>
            </a:pP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UWAGA: </a:t>
            </a:r>
          </a:p>
          <a:p>
            <a:pPr>
              <a:lnSpc>
                <a:spcPct val="107000"/>
              </a:lnSpc>
            </a:pP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Zaznaczenie pola na NIE uniemożliwi przejście wniosku dalej.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125" y="2782342"/>
            <a:ext cx="6793749" cy="17351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Prostokąt 18">
            <a:extLst>
              <a:ext uri="{FF2B5EF4-FFF2-40B4-BE49-F238E27FC236}">
                <a16:creationId xmlns:a16="http://schemas.microsoft.com/office/drawing/2014/main" id="{A6CD5E7A-EE23-4459-8A63-A286F51F1AD3}"/>
              </a:ext>
            </a:extLst>
          </p:cNvPr>
          <p:cNvSpPr/>
          <p:nvPr/>
        </p:nvSpPr>
        <p:spPr>
          <a:xfrm>
            <a:off x="774352" y="4777963"/>
            <a:ext cx="10389630" cy="107394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przypadku rolników, niepublicznych szkół, placówek, zespołów (o których mowa w art. 182 ustawy Prawo oświatowe oraz inne formy wychowania przedszkolnego), niepublicznych uczelni, kościelnych osób prawnych i ich jednostek organizacyjnych, wystarczy jedynie wyplenienie takiego oświadczenia na TAK.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Podmioty te nie są zobowiązane do dostarczenia dokumentów potwierdzających umocowanie do Banku. 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 txBox="1">
            <a:spLocks/>
          </p:cNvSpPr>
          <p:nvPr/>
        </p:nvSpPr>
        <p:spPr>
          <a:xfrm>
            <a:off x="633600" y="450000"/>
            <a:ext cx="10972801" cy="711081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sz="2000" b="1">
                <a:solidFill>
                  <a:srgbClr val="008364"/>
                </a:solidFill>
              </a:rPr>
              <a:t>Wniosek o umorzenie dla MIKROFIRM – czynności do wykonania</a:t>
            </a:r>
            <a:endParaRPr lang="en-IN" sz="2000" b="1" dirty="0">
              <a:solidFill>
                <a:srgbClr val="008364"/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42" y="6103565"/>
            <a:ext cx="227406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25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15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22" name="Prostokąt 21">
            <a:extLst>
              <a:ext uri="{FF2B5EF4-FFF2-40B4-BE49-F238E27FC236}">
                <a16:creationId xmlns:a16="http://schemas.microsoft.com/office/drawing/2014/main" id="{398A4DAD-DD50-417F-BF3C-5750369A524F}"/>
              </a:ext>
            </a:extLst>
          </p:cNvPr>
          <p:cNvSpPr/>
          <p:nvPr/>
        </p:nvSpPr>
        <p:spPr>
          <a:xfrm>
            <a:off x="7262278" y="1771538"/>
            <a:ext cx="3862905" cy="77373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wybrać odpowiednią odpowiedź.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każdym przypadku dla odpowiedzi „TAK” rozwinie się pole do edycji, które należy wypełnić.</a:t>
            </a:r>
          </a:p>
        </p:txBody>
      </p:sp>
      <p:sp>
        <p:nvSpPr>
          <p:cNvPr id="23" name="Strzałka: pięciokąt 22">
            <a:extLst>
              <a:ext uri="{FF2B5EF4-FFF2-40B4-BE49-F238E27FC236}">
                <a16:creationId xmlns:a16="http://schemas.microsoft.com/office/drawing/2014/main" id="{F3D85FEB-EF2D-4163-A93C-624884975FD2}"/>
              </a:ext>
            </a:extLst>
          </p:cNvPr>
          <p:cNvSpPr/>
          <p:nvPr/>
        </p:nvSpPr>
        <p:spPr>
          <a:xfrm>
            <a:off x="7207453" y="1057120"/>
            <a:ext cx="647700" cy="521206"/>
          </a:xfrm>
          <a:prstGeom prst="homePlat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</a:t>
            </a:r>
          </a:p>
        </p:txBody>
      </p:sp>
      <p:cxnSp>
        <p:nvCxnSpPr>
          <p:cNvPr id="11" name="Łącznik: łamany 10">
            <a:extLst>
              <a:ext uri="{FF2B5EF4-FFF2-40B4-BE49-F238E27FC236}">
                <a16:creationId xmlns:a16="http://schemas.microsoft.com/office/drawing/2014/main" id="{089220ED-0765-4495-BD0D-21BEDF3F4694}"/>
              </a:ext>
            </a:extLst>
          </p:cNvPr>
          <p:cNvCxnSpPr/>
          <p:nvPr/>
        </p:nvCxnSpPr>
        <p:spPr>
          <a:xfrm rot="10800000" flipV="1">
            <a:off x="923731" y="3168396"/>
            <a:ext cx="4973216" cy="1460813"/>
          </a:xfrm>
          <a:prstGeom prst="bentConnector3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az 11">
            <a:extLst>
              <a:ext uri="{FF2B5EF4-FFF2-40B4-BE49-F238E27FC236}">
                <a16:creationId xmlns:a16="http://schemas.microsoft.com/office/drawing/2014/main" id="{36449C8D-EFEF-4E47-BE0A-E4E937AAE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08" y="1054291"/>
            <a:ext cx="5658233" cy="516008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398A4DAD-DD50-417F-BF3C-5750369A524F}"/>
              </a:ext>
            </a:extLst>
          </p:cNvPr>
          <p:cNvSpPr/>
          <p:nvPr/>
        </p:nvSpPr>
        <p:spPr>
          <a:xfrm>
            <a:off x="7263949" y="2946114"/>
            <a:ext cx="3861234" cy="1483227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 każdym przypadku dokonania przekształcenia firmy rozwinie się pole do edycji.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Wpisz NIP firmy sprzed przekształcenia jeśli na wniosku widnieje nowy NIP firmy po przekształceniu (slajd nr 7),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Wpisz NIP firmy po przekształceniu jeśli na wniosku widnieje stary NIP firmy przed przekształceniem.</a:t>
            </a: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 txBox="1">
            <a:spLocks/>
          </p:cNvSpPr>
          <p:nvPr/>
        </p:nvSpPr>
        <p:spPr>
          <a:xfrm>
            <a:off x="633600" y="450000"/>
            <a:ext cx="10972801" cy="711081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sz="2000" b="1">
                <a:solidFill>
                  <a:srgbClr val="008364"/>
                </a:solidFill>
              </a:rPr>
              <a:t>Wniosek o umorzenie dla MIKROFIRM – czynności do wykonania</a:t>
            </a:r>
            <a:endParaRPr lang="en-IN" sz="2000" b="1" dirty="0">
              <a:solidFill>
                <a:srgbClr val="008364"/>
              </a:solidFill>
            </a:endParaRPr>
          </a:p>
        </p:txBody>
      </p:sp>
      <p:cxnSp>
        <p:nvCxnSpPr>
          <p:cNvPr id="20" name="Łącznik: łamany 54">
            <a:extLst>
              <a:ext uri="{FF2B5EF4-FFF2-40B4-BE49-F238E27FC236}">
                <a16:creationId xmlns:a16="http://schemas.microsoft.com/office/drawing/2014/main" id="{9A2825CE-D288-44D1-8041-F291B33B50AE}"/>
              </a:ext>
            </a:extLst>
          </p:cNvPr>
          <p:cNvCxnSpPr/>
          <p:nvPr/>
        </p:nvCxnSpPr>
        <p:spPr>
          <a:xfrm rot="10800000" flipV="1">
            <a:off x="3585097" y="2114710"/>
            <a:ext cx="3486197" cy="861131"/>
          </a:xfrm>
          <a:prstGeom prst="bentConnector3">
            <a:avLst>
              <a:gd name="adj1" fmla="val 12486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: łamany 54">
            <a:extLst>
              <a:ext uri="{FF2B5EF4-FFF2-40B4-BE49-F238E27FC236}">
                <a16:creationId xmlns:a16="http://schemas.microsoft.com/office/drawing/2014/main" id="{9A2825CE-D288-44D1-8041-F291B33B50AE}"/>
              </a:ext>
            </a:extLst>
          </p:cNvPr>
          <p:cNvCxnSpPr/>
          <p:nvPr/>
        </p:nvCxnSpPr>
        <p:spPr>
          <a:xfrm rot="10800000" flipV="1">
            <a:off x="1669312" y="4347501"/>
            <a:ext cx="5401982" cy="885999"/>
          </a:xfrm>
          <a:prstGeom prst="bentConnector3">
            <a:avLst>
              <a:gd name="adj1" fmla="val 7289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Obraz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42" y="6103565"/>
            <a:ext cx="227406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08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24" name="Prostokąt 23">
            <a:extLst>
              <a:ext uri="{FF2B5EF4-FFF2-40B4-BE49-F238E27FC236}">
                <a16:creationId xmlns:a16="http://schemas.microsoft.com/office/drawing/2014/main" id="{A96EB58D-722A-42FB-A69B-DB39B7D6828E}"/>
              </a:ext>
            </a:extLst>
          </p:cNvPr>
          <p:cNvSpPr/>
          <p:nvPr/>
        </p:nvSpPr>
        <p:spPr>
          <a:xfrm>
            <a:off x="6628005" y="1698650"/>
            <a:ext cx="4347522" cy="27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ADRES KORESPONDENCYJNY FIRMY</a:t>
            </a:r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5A8971F8-02F5-4BE0-A427-E4EBBA4384B9}"/>
              </a:ext>
            </a:extLst>
          </p:cNvPr>
          <p:cNvSpPr/>
          <p:nvPr/>
        </p:nvSpPr>
        <p:spPr>
          <a:xfrm>
            <a:off x="6668543" y="2073941"/>
            <a:ext cx="4721925" cy="48756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 pola są obowiązkowe i będą wykorzystywane przez PFR do wszelkiej komunikacji z Beneficjentem.</a:t>
            </a:r>
          </a:p>
        </p:txBody>
      </p:sp>
      <p:sp>
        <p:nvSpPr>
          <p:cNvPr id="28" name="Strzałka: pięciokąt 27">
            <a:extLst>
              <a:ext uri="{FF2B5EF4-FFF2-40B4-BE49-F238E27FC236}">
                <a16:creationId xmlns:a16="http://schemas.microsoft.com/office/drawing/2014/main" id="{5B698C91-DABA-4347-BA77-4BFC9843201A}"/>
              </a:ext>
            </a:extLst>
          </p:cNvPr>
          <p:cNvSpPr/>
          <p:nvPr/>
        </p:nvSpPr>
        <p:spPr>
          <a:xfrm>
            <a:off x="6668543" y="1010178"/>
            <a:ext cx="518400" cy="396000"/>
          </a:xfrm>
          <a:prstGeom prst="homePlat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</a:t>
            </a:r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2727EEFB-02F0-4F25-A69C-8EE85877773F}"/>
              </a:ext>
            </a:extLst>
          </p:cNvPr>
          <p:cNvSpPr/>
          <p:nvPr/>
        </p:nvSpPr>
        <p:spPr>
          <a:xfrm>
            <a:off x="633600" y="5350194"/>
            <a:ext cx="2659994" cy="48756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„Wróć” zostaniesz przekierowany na poprzedni ekran.</a:t>
            </a:r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id="{6F882045-417C-467F-809B-780988C2C08F}"/>
              </a:ext>
            </a:extLst>
          </p:cNvPr>
          <p:cNvSpPr/>
          <p:nvPr/>
        </p:nvSpPr>
        <p:spPr>
          <a:xfrm>
            <a:off x="3598631" y="5350193"/>
            <a:ext cx="2547460" cy="48756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„Dalej” zostaniesz przekierowany na kolejny ekran.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8BDB9A8-DA32-4F4D-962E-86A5311DD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00" y="1021865"/>
            <a:ext cx="5512491" cy="38676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Prostokąt 17">
            <a:extLst>
              <a:ext uri="{FF2B5EF4-FFF2-40B4-BE49-F238E27FC236}">
                <a16:creationId xmlns:a16="http://schemas.microsoft.com/office/drawing/2014/main" id="{D5DDDA6C-670F-44D6-AB67-3C1979FC17AF}"/>
              </a:ext>
            </a:extLst>
          </p:cNvPr>
          <p:cNvSpPr/>
          <p:nvPr/>
        </p:nvSpPr>
        <p:spPr>
          <a:xfrm>
            <a:off x="6693567" y="2803009"/>
            <a:ext cx="4721925" cy="787780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wypełnić pola dla których nie nastąpiło automatyczne zaczytanie danych.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zaznaczeniu ikonki znaku zapytania „?” wyświetlą się podpowiedzi w zakresie wymaganych danych w ramach danego pola.</a:t>
            </a:r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 txBox="1">
            <a:spLocks/>
          </p:cNvSpPr>
          <p:nvPr/>
        </p:nvSpPr>
        <p:spPr>
          <a:xfrm>
            <a:off x="633600" y="450000"/>
            <a:ext cx="10972801" cy="711081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sz="2000" b="1">
                <a:solidFill>
                  <a:srgbClr val="008364"/>
                </a:solidFill>
              </a:rPr>
              <a:t>Wniosek o umorzenie dla MIKROFIRM – czynności do wykonania</a:t>
            </a:r>
            <a:endParaRPr lang="en-IN" sz="2000" b="1" dirty="0">
              <a:solidFill>
                <a:srgbClr val="008364"/>
              </a:solidFill>
            </a:endParaRPr>
          </a:p>
        </p:txBody>
      </p:sp>
      <p:cxnSp>
        <p:nvCxnSpPr>
          <p:cNvPr id="25" name="Łącznik: łamany 54">
            <a:extLst>
              <a:ext uri="{FF2B5EF4-FFF2-40B4-BE49-F238E27FC236}">
                <a16:creationId xmlns:a16="http://schemas.microsoft.com/office/drawing/2014/main" id="{9A2825CE-D288-44D1-8041-F291B33B50AE}"/>
              </a:ext>
            </a:extLst>
          </p:cNvPr>
          <p:cNvCxnSpPr/>
          <p:nvPr/>
        </p:nvCxnSpPr>
        <p:spPr>
          <a:xfrm rot="10800000">
            <a:off x="5784112" y="2073941"/>
            <a:ext cx="648588" cy="243784"/>
          </a:xfrm>
          <a:prstGeom prst="bentConnector3">
            <a:avLst>
              <a:gd name="adj1" fmla="val 10656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: łamany 54">
            <a:extLst>
              <a:ext uri="{FF2B5EF4-FFF2-40B4-BE49-F238E27FC236}">
                <a16:creationId xmlns:a16="http://schemas.microsoft.com/office/drawing/2014/main" id="{9A2825CE-D288-44D1-8041-F291B33B50AE}"/>
              </a:ext>
            </a:extLst>
          </p:cNvPr>
          <p:cNvCxnSpPr/>
          <p:nvPr/>
        </p:nvCxnSpPr>
        <p:spPr>
          <a:xfrm rot="10800000" flipV="1">
            <a:off x="5758730" y="3196899"/>
            <a:ext cx="673971" cy="299802"/>
          </a:xfrm>
          <a:prstGeom prst="bentConnector3">
            <a:avLst>
              <a:gd name="adj1" fmla="val 15293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>
            <a:extLst>
              <a:ext uri="{FF2B5EF4-FFF2-40B4-BE49-F238E27FC236}">
                <a16:creationId xmlns:a16="http://schemas.microsoft.com/office/drawing/2014/main" id="{E4DBBA92-AD3C-4854-BDE3-945BDF69FF20}"/>
              </a:ext>
            </a:extLst>
          </p:cNvPr>
          <p:cNvCxnSpPr/>
          <p:nvPr/>
        </p:nvCxnSpPr>
        <p:spPr>
          <a:xfrm flipV="1">
            <a:off x="1190625" y="4976354"/>
            <a:ext cx="0" cy="286986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>
            <a:extLst>
              <a:ext uri="{FF2B5EF4-FFF2-40B4-BE49-F238E27FC236}">
                <a16:creationId xmlns:a16="http://schemas.microsoft.com/office/drawing/2014/main" id="{E4DBBA92-AD3C-4854-BDE3-945BDF69FF20}"/>
              </a:ext>
            </a:extLst>
          </p:cNvPr>
          <p:cNvCxnSpPr/>
          <p:nvPr/>
        </p:nvCxnSpPr>
        <p:spPr>
          <a:xfrm flipV="1">
            <a:off x="5447192" y="5020675"/>
            <a:ext cx="0" cy="286986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Obraz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42" y="6103565"/>
            <a:ext cx="227406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43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17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063C6AC8-EAF5-4698-8220-53AFE9A0B5D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" y="1752600"/>
            <a:ext cx="5772150" cy="3352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9" name="Prostokąt 28">
            <a:extLst>
              <a:ext uri="{FF2B5EF4-FFF2-40B4-BE49-F238E27FC236}">
                <a16:creationId xmlns:a16="http://schemas.microsoft.com/office/drawing/2014/main" id="{76EBBBAD-40AA-4B18-B388-F8398E01346B}"/>
              </a:ext>
            </a:extLst>
          </p:cNvPr>
          <p:cNvSpPr/>
          <p:nvPr/>
        </p:nvSpPr>
        <p:spPr>
          <a:xfrm>
            <a:off x="7535399" y="1997839"/>
            <a:ext cx="4254012" cy="2862322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Wyświetli się kwota umorzenia i wartość umorzenia w %.</a:t>
            </a:r>
          </a:p>
          <a:p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Wygeneruje się dokument Oświadczenia o rozliczeniu w </a:t>
            </a:r>
            <a:r>
              <a:rPr lang="pl-PL" sz="120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formacie PDF. </a:t>
            </a:r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kliknięciu w dokument zostanie on wyświetlony na ekranie i będzie zawierał dane z wniosku.</a:t>
            </a:r>
          </a:p>
          <a:p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Beneficjent uzna, że któreś dane na Oświadczeniu muszą zostać poprawione, może po wybraniu przycisku „Wróć” wejść we wniosek i dokonać korekty. </a:t>
            </a:r>
          </a:p>
          <a:p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Jeśli dane na wniosku są prawidłowe Beneficjent lub Pełnomocnik podpisuje Oświadczenie o rozliczeniu podpisem kwalifikowanym.</a:t>
            </a:r>
          </a:p>
          <a:p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podpisaniu oświadczenia należy wybrać przycisk „Wyślij Wniosek”.</a:t>
            </a:r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id="{0F18BC81-F1CF-4C97-9C34-C71D465DFD55}"/>
              </a:ext>
            </a:extLst>
          </p:cNvPr>
          <p:cNvSpPr/>
          <p:nvPr/>
        </p:nvSpPr>
        <p:spPr>
          <a:xfrm>
            <a:off x="633600" y="5486189"/>
            <a:ext cx="3356344" cy="48756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„Wróć” zostaniesz przekierowany na poprzedni ekran.</a:t>
            </a:r>
          </a:p>
        </p:txBody>
      </p:sp>
      <p:sp>
        <p:nvSpPr>
          <p:cNvPr id="31" name="Strzałka: pięciokąt 30">
            <a:extLst>
              <a:ext uri="{FF2B5EF4-FFF2-40B4-BE49-F238E27FC236}">
                <a16:creationId xmlns:a16="http://schemas.microsoft.com/office/drawing/2014/main" id="{0F18DAFA-EED6-4B64-8C12-935E870BDA23}"/>
              </a:ext>
            </a:extLst>
          </p:cNvPr>
          <p:cNvSpPr/>
          <p:nvPr/>
        </p:nvSpPr>
        <p:spPr>
          <a:xfrm>
            <a:off x="7535399" y="1263586"/>
            <a:ext cx="518400" cy="396000"/>
          </a:xfrm>
          <a:prstGeom prst="homePlat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</a:t>
            </a:r>
          </a:p>
        </p:txBody>
      </p:sp>
      <p:cxnSp>
        <p:nvCxnSpPr>
          <p:cNvPr id="11" name="Łącznik: łamany 10">
            <a:extLst>
              <a:ext uri="{FF2B5EF4-FFF2-40B4-BE49-F238E27FC236}">
                <a16:creationId xmlns:a16="http://schemas.microsoft.com/office/drawing/2014/main" id="{B73A8E85-7A82-4B90-8634-4BC79652E28C}"/>
              </a:ext>
            </a:extLst>
          </p:cNvPr>
          <p:cNvCxnSpPr/>
          <p:nvPr/>
        </p:nvCxnSpPr>
        <p:spPr>
          <a:xfrm rot="10800000" flipV="1">
            <a:off x="5135526" y="2167705"/>
            <a:ext cx="2062716" cy="745616"/>
          </a:xfrm>
          <a:prstGeom prst="bentConnector3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: łamany 14">
            <a:extLst>
              <a:ext uri="{FF2B5EF4-FFF2-40B4-BE49-F238E27FC236}">
                <a16:creationId xmlns:a16="http://schemas.microsoft.com/office/drawing/2014/main" id="{309F3068-AE21-44DA-BEC4-E1B4DCBDC557}"/>
              </a:ext>
            </a:extLst>
          </p:cNvPr>
          <p:cNvCxnSpPr/>
          <p:nvPr/>
        </p:nvCxnSpPr>
        <p:spPr>
          <a:xfrm rot="10800000" flipV="1">
            <a:off x="1943100" y="3105359"/>
            <a:ext cx="5340202" cy="799890"/>
          </a:xfrm>
          <a:prstGeom prst="bentConnector3">
            <a:avLst>
              <a:gd name="adj1" fmla="val 4803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: łamany 34">
            <a:extLst>
              <a:ext uri="{FF2B5EF4-FFF2-40B4-BE49-F238E27FC236}">
                <a16:creationId xmlns:a16="http://schemas.microsoft.com/office/drawing/2014/main" id="{DE6549D4-2013-4BC1-81F1-2CD457F44301}"/>
              </a:ext>
            </a:extLst>
          </p:cNvPr>
          <p:cNvCxnSpPr/>
          <p:nvPr/>
        </p:nvCxnSpPr>
        <p:spPr>
          <a:xfrm rot="10800000">
            <a:off x="6210300" y="4505326"/>
            <a:ext cx="1073002" cy="273345"/>
          </a:xfrm>
          <a:prstGeom prst="bentConnector3">
            <a:avLst>
              <a:gd name="adj1" fmla="val 22254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>
            <a:extLst>
              <a:ext uri="{FF2B5EF4-FFF2-40B4-BE49-F238E27FC236}">
                <a16:creationId xmlns:a16="http://schemas.microsoft.com/office/drawing/2014/main" id="{AE878FCA-7D3C-496E-9CE1-0F564EF654F5}"/>
              </a:ext>
            </a:extLst>
          </p:cNvPr>
          <p:cNvCxnSpPr/>
          <p:nvPr/>
        </p:nvCxnSpPr>
        <p:spPr>
          <a:xfrm flipV="1">
            <a:off x="1067907" y="4778670"/>
            <a:ext cx="0" cy="600075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 txBox="1">
            <a:spLocks/>
          </p:cNvSpPr>
          <p:nvPr/>
        </p:nvSpPr>
        <p:spPr>
          <a:xfrm>
            <a:off x="633600" y="450000"/>
            <a:ext cx="10972801" cy="711081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sz="2000" b="1">
                <a:solidFill>
                  <a:srgbClr val="008364"/>
                </a:solidFill>
              </a:rPr>
              <a:t>Wniosek o umorzenie dla MIKROFIRM – czynności do wykonania</a:t>
            </a:r>
            <a:endParaRPr lang="en-IN" sz="2000" b="1" dirty="0">
              <a:solidFill>
                <a:srgbClr val="008364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604977" y="2133389"/>
            <a:ext cx="2176573" cy="97197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3" name="Obraz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42" y="6103565"/>
            <a:ext cx="227406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267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18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2D72341B-6E74-472B-8A2E-83BA847AF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42339"/>
            <a:ext cx="6153150" cy="16287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2" name="Prostokąt 31">
            <a:extLst>
              <a:ext uri="{FF2B5EF4-FFF2-40B4-BE49-F238E27FC236}">
                <a16:creationId xmlns:a16="http://schemas.microsoft.com/office/drawing/2014/main" id="{887D8A6F-2267-4E75-BFF7-7EB1DA583EBD}"/>
              </a:ext>
            </a:extLst>
          </p:cNvPr>
          <p:cNvSpPr/>
          <p:nvPr/>
        </p:nvSpPr>
        <p:spPr>
          <a:xfrm>
            <a:off x="7608047" y="1188603"/>
            <a:ext cx="4139194" cy="1015663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Autoryzacji należy dokonać kodem SMS, który zostanie wysłany na numer telefonu podany we wniosku.</a:t>
            </a:r>
          </a:p>
          <a:p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autoryzacji Oświadczenie o rozliczeniu Oświadczenie zostanie przesłane do PFR.</a:t>
            </a:r>
          </a:p>
        </p:txBody>
      </p:sp>
      <p:sp>
        <p:nvSpPr>
          <p:cNvPr id="34" name="Strzałka: pięciokąt 33">
            <a:extLst>
              <a:ext uri="{FF2B5EF4-FFF2-40B4-BE49-F238E27FC236}">
                <a16:creationId xmlns:a16="http://schemas.microsoft.com/office/drawing/2014/main" id="{A4B66780-D60D-454C-9CE7-10E8B2EFE427}"/>
              </a:ext>
            </a:extLst>
          </p:cNvPr>
          <p:cNvSpPr/>
          <p:nvPr/>
        </p:nvSpPr>
        <p:spPr>
          <a:xfrm>
            <a:off x="6960347" y="1181736"/>
            <a:ext cx="518400" cy="396000"/>
          </a:xfrm>
          <a:prstGeom prst="homePlat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</a:t>
            </a:r>
          </a:p>
        </p:txBody>
      </p:sp>
      <p:cxnSp>
        <p:nvCxnSpPr>
          <p:cNvPr id="9" name="Łącznik: łamany 8">
            <a:extLst>
              <a:ext uri="{FF2B5EF4-FFF2-40B4-BE49-F238E27FC236}">
                <a16:creationId xmlns:a16="http://schemas.microsoft.com/office/drawing/2014/main" id="{FCE11DC1-96C1-4981-AC46-F9DBC9722E22}"/>
              </a:ext>
            </a:extLst>
          </p:cNvPr>
          <p:cNvCxnSpPr>
            <a:cxnSpLocks/>
            <a:stCxn id="32" idx="2"/>
          </p:cNvCxnSpPr>
          <p:nvPr/>
        </p:nvCxnSpPr>
        <p:spPr>
          <a:xfrm rot="5400000">
            <a:off x="6873091" y="-157537"/>
            <a:ext cx="442750" cy="5166356"/>
          </a:xfrm>
          <a:prstGeom prst="bentConnector2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>
            <a:extLst>
              <a:ext uri="{FF2B5EF4-FFF2-40B4-BE49-F238E27FC236}">
                <a16:creationId xmlns:a16="http://schemas.microsoft.com/office/drawing/2014/main" id="{B0A13BE3-E200-42C4-B20C-12FB9C4DB03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33600" y="3589257"/>
            <a:ext cx="56007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9C26714A-89C5-4E98-8A0D-AA9BC7253FB6}"/>
              </a:ext>
            </a:extLst>
          </p:cNvPr>
          <p:cNvSpPr/>
          <p:nvPr/>
        </p:nvSpPr>
        <p:spPr>
          <a:xfrm>
            <a:off x="7608047" y="3762520"/>
            <a:ext cx="4139194" cy="646331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Pojawi się potwierdzenie złożenia wniosku.</a:t>
            </a:r>
          </a:p>
          <a:p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Strzałka: pięciokąt 14">
            <a:extLst>
              <a:ext uri="{FF2B5EF4-FFF2-40B4-BE49-F238E27FC236}">
                <a16:creationId xmlns:a16="http://schemas.microsoft.com/office/drawing/2014/main" id="{D9F37889-49AC-4E4C-B7B8-49CF7680EFC5}"/>
              </a:ext>
            </a:extLst>
          </p:cNvPr>
          <p:cNvSpPr/>
          <p:nvPr/>
        </p:nvSpPr>
        <p:spPr>
          <a:xfrm>
            <a:off x="7003534" y="3319772"/>
            <a:ext cx="518400" cy="396000"/>
          </a:xfrm>
          <a:prstGeom prst="homePlat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</a:t>
            </a:r>
          </a:p>
        </p:txBody>
      </p:sp>
      <p:cxnSp>
        <p:nvCxnSpPr>
          <p:cNvPr id="8" name="Łącznik prosty ze strzałką 7">
            <a:extLst>
              <a:ext uri="{FF2B5EF4-FFF2-40B4-BE49-F238E27FC236}">
                <a16:creationId xmlns:a16="http://schemas.microsoft.com/office/drawing/2014/main" id="{2D629B44-F710-4F5B-8823-EED0BEF09BBE}"/>
              </a:ext>
            </a:extLst>
          </p:cNvPr>
          <p:cNvCxnSpPr/>
          <p:nvPr/>
        </p:nvCxnSpPr>
        <p:spPr>
          <a:xfrm flipH="1">
            <a:off x="6372518" y="4124914"/>
            <a:ext cx="1235529" cy="0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ostokąt 13">
            <a:extLst>
              <a:ext uri="{FF2B5EF4-FFF2-40B4-BE49-F238E27FC236}">
                <a16:creationId xmlns:a16="http://schemas.microsoft.com/office/drawing/2014/main" id="{9C26714A-89C5-4E98-8A0D-AA9BC7253FB6}"/>
              </a:ext>
            </a:extLst>
          </p:cNvPr>
          <p:cNvSpPr/>
          <p:nvPr/>
        </p:nvSpPr>
        <p:spPr>
          <a:xfrm>
            <a:off x="609600" y="4894778"/>
            <a:ext cx="11137641" cy="984885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Uwaga: </a:t>
            </a:r>
          </a:p>
          <a:p>
            <a:pPr>
              <a:spcAft>
                <a:spcPts val="600"/>
              </a:spcAft>
            </a:pP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Przed podpisaniem oświadczenia o rozliczeniu subwencji finansowej zweryfikuj jego treść. Sprawdź m.in. czy wszystkie wymagane pola dot. wyliczenia umorzenia subwencji finansowej zostały uzupełnione, a także czy dane zawarte w oświadczeniu są prawidłowe. </a:t>
            </a:r>
          </a:p>
          <a:p>
            <a:pPr>
              <a:spcAft>
                <a:spcPts val="600"/>
              </a:spcAft>
            </a:pPr>
            <a:r>
              <a:rPr lang="pl-P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Uzupełnij wymagane oświadczenia.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 txBox="1">
            <a:spLocks/>
          </p:cNvSpPr>
          <p:nvPr/>
        </p:nvSpPr>
        <p:spPr>
          <a:xfrm>
            <a:off x="633600" y="450000"/>
            <a:ext cx="10972801" cy="711081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sz="2000" b="1">
                <a:solidFill>
                  <a:srgbClr val="008364"/>
                </a:solidFill>
              </a:rPr>
              <a:t>Wniosek o umorzenie dla MIKROFIRM – czynności do wykonania</a:t>
            </a:r>
            <a:endParaRPr lang="en-IN" sz="2000" b="1" dirty="0">
              <a:solidFill>
                <a:srgbClr val="008364"/>
              </a:solidFill>
            </a:endParaRP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42" y="6103565"/>
            <a:ext cx="227406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34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ABAEA24-6344-4615-B350-EED0D52368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165" y="348672"/>
            <a:ext cx="1120485" cy="360000"/>
          </a:xfrm>
          <a:prstGeom prst="rect">
            <a:avLst/>
          </a:prstGeom>
        </p:spPr>
      </p:pic>
      <p:sp>
        <p:nvSpPr>
          <p:cNvPr id="13" name="Prostokąt 12">
            <a:extLst>
              <a:ext uri="{FF2B5EF4-FFF2-40B4-BE49-F238E27FC236}">
                <a16:creationId xmlns:a16="http://schemas.microsoft.com/office/drawing/2014/main" id="{B4672FF1-9BB3-46A2-950F-B2ADF49354CF}"/>
              </a:ext>
            </a:extLst>
          </p:cNvPr>
          <p:cNvSpPr/>
          <p:nvPr/>
        </p:nvSpPr>
        <p:spPr>
          <a:xfrm>
            <a:off x="11102055" y="6096951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 </a:t>
            </a:r>
            <a:fld id="{96E69268-9C8B-4EBF-A9EE-DC5DC2D48DC3}" type="slidenum">
              <a:rPr lang="en-US" sz="1400">
                <a:solidFill>
                  <a:prstClr val="white"/>
                </a:solidFill>
                <a:latin typeface="Open Sans" panose="020B0606030504020204"/>
              </a:rPr>
              <a:pPr/>
              <a:t>19</a:t>
            </a:fld>
            <a:r>
              <a:rPr lang="en-US" dirty="0">
                <a:solidFill>
                  <a:prstClr val="white"/>
                </a:solidFill>
              </a:rPr>
              <a:t> </a:t>
            </a:r>
            <a:endParaRPr lang="pl-PL" dirty="0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 txBox="1">
            <a:spLocks/>
          </p:cNvSpPr>
          <p:nvPr/>
        </p:nvSpPr>
        <p:spPr>
          <a:xfrm>
            <a:off x="633600" y="450000"/>
            <a:ext cx="10972801" cy="711081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sz="2000" b="1" dirty="0">
                <a:solidFill>
                  <a:srgbClr val="008364"/>
                </a:solidFill>
              </a:rPr>
              <a:t>Wniosek o umorzenie dla MIKROFIRM – sprawdź status wniosku</a:t>
            </a:r>
            <a:endParaRPr lang="en-IN" sz="2000" b="1" dirty="0">
              <a:solidFill>
                <a:srgbClr val="008364"/>
              </a:solidFill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42" y="6103565"/>
            <a:ext cx="2274061" cy="396000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55DED8A3-A0A5-4D2E-A666-AC5CBAFB9883}"/>
              </a:ext>
            </a:extLst>
          </p:cNvPr>
          <p:cNvSpPr txBox="1"/>
          <p:nvPr/>
        </p:nvSpPr>
        <p:spPr>
          <a:xfrm>
            <a:off x="552893" y="1864656"/>
            <a:ext cx="1033771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Szczegółowe informacje o statusie wniosku</a:t>
            </a:r>
          </a:p>
          <a:p>
            <a:endParaRPr lang="pl-PL" b="1" dirty="0"/>
          </a:p>
          <a:p>
            <a:pPr algn="just"/>
            <a:r>
              <a:rPr lang="pl-PL" dirty="0"/>
              <a:t>Szczegółowe   informacje   o   statusie   wniosku   oraz   decyzję   dotyczącą   złożonego   wniosku   można   pobrać   z platformy </a:t>
            </a:r>
            <a:r>
              <a:rPr lang="pl-PL" dirty="0" err="1"/>
              <a:t>Eximee</a:t>
            </a:r>
            <a:r>
              <a:rPr lang="pl-PL" dirty="0"/>
              <a:t>.   W tym   celu   po   zalogowaniu   do   systemu   bankowości   elektronicznej </a:t>
            </a:r>
          </a:p>
          <a:p>
            <a:pPr algn="just"/>
            <a:r>
              <a:rPr lang="pl-PL" dirty="0"/>
              <a:t> I-Bank   należy   w górnym   pasku narzędziowym głównego ekranu programu kliknąć przycisk </a:t>
            </a:r>
            <a:r>
              <a:rPr lang="pl-PL" b="1" dirty="0"/>
              <a:t>[Sprawdź status wniosku] </a:t>
            </a:r>
          </a:p>
          <a:p>
            <a:pPr algn="just"/>
            <a:r>
              <a:rPr lang="pl-PL" dirty="0">
                <a:effectLst/>
                <a:latin typeface="Arial" panose="020B0604020202020204" pitchFamily="34" charset="0"/>
              </a:rPr>
              <a:t>W nowym oknie przeglądarki otworzy się system wniosków </a:t>
            </a:r>
            <a:r>
              <a:rPr lang="pl-PL" dirty="0" err="1">
                <a:effectLst/>
                <a:latin typeface="Arial" panose="020B0604020202020204" pitchFamily="34" charset="0"/>
              </a:rPr>
              <a:t>Eximee</a:t>
            </a:r>
            <a:r>
              <a:rPr lang="pl-PL" dirty="0">
                <a:effectLst/>
                <a:latin typeface="Arial" panose="020B0604020202020204" pitchFamily="34" charset="0"/>
              </a:rPr>
              <a:t>, w którym można sprawdzić status wniosku. 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998345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45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722506" y="1652992"/>
            <a:ext cx="10746988" cy="4116913"/>
          </a:xfrm>
          <a:prstGeom prst="roundRect">
            <a:avLst>
              <a:gd name="adj" fmla="val 936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endParaRPr lang="pl-PL" sz="2000" dirty="0">
              <a:solidFill>
                <a:schemeClr val="tx1"/>
              </a:solidFill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2000" dirty="0">
              <a:solidFill>
                <a:schemeClr val="tx1"/>
              </a:solidFill>
              <a:cs typeface="Calibri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pl-PL" sz="2000" dirty="0">
              <a:solidFill>
                <a:schemeClr val="tx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Otrzymasz w bankowości elektronicznej propozycję PFR w zakresie wysokości subwencji finansowej podlegającej zwrotowi. Będzie to wstępnie uzupełniony formularz oświadczenia o rozliczeniu. Nie wszystkie pola formularza będą jednak uzupełnione, niektóre będą wymagały wypełnienia przez beneficjenta</a:t>
            </a:r>
          </a:p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Przeczytaj propozycję PFR dotyczącą rozliczenia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Wyjaśnij rozbieżności w rejestrach publicznych - jeżeli występują i dokonaj korekt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Popraw dane, jeżeli są nieprawidłowe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 i podaj spadek przychodów ze sprzedaży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Sprawdź/popraw kody PKD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Podpisz oświadczenie z wykorzystaniem narzędzi autoryzacyjnych w bankowości elektronicznej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2000" dirty="0">
              <a:solidFill>
                <a:schemeClr val="tx1"/>
              </a:solidFill>
              <a:cs typeface="Calibri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2000" dirty="0">
              <a:solidFill>
                <a:schemeClr val="tx1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pl-PL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 txBox="1">
            <a:spLocks/>
          </p:cNvSpPr>
          <p:nvPr/>
        </p:nvSpPr>
        <p:spPr>
          <a:xfrm>
            <a:off x="632559" y="863751"/>
            <a:ext cx="10972801" cy="711081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sz="2000" b="1" dirty="0">
                <a:solidFill>
                  <a:srgbClr val="008364"/>
                </a:solidFill>
              </a:rPr>
              <a:t>Przed złożeniem oświadczenia o rozliczeniu:</a:t>
            </a:r>
            <a:endParaRPr lang="en-IN" sz="2000" b="1" dirty="0">
              <a:solidFill>
                <a:srgbClr val="008364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42" y="6103565"/>
            <a:ext cx="227406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44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98590301-F087-4E2E-AEAC-15BF443957F9}"/>
              </a:ext>
            </a:extLst>
          </p:cNvPr>
          <p:cNvSpPr/>
          <p:nvPr/>
        </p:nvSpPr>
        <p:spPr>
          <a:xfrm>
            <a:off x="11161049" y="6132703"/>
            <a:ext cx="3970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6E69268-9C8B-4EBF-A9EE-DC5DC2D48DC3}" type="slidenum">
              <a:rPr lang="en-US" sz="1400" smtClean="0">
                <a:solidFill>
                  <a:prstClr val="white"/>
                </a:solidFill>
                <a:latin typeface="Open Sans" panose="020B0606030504020204"/>
              </a:rPr>
              <a:pPr/>
              <a:t>20</a:t>
            </a:fld>
            <a:r>
              <a:rPr lang="en-US" sz="1400" b="1" dirty="0">
                <a:solidFill>
                  <a:prstClr val="white"/>
                </a:solidFill>
                <a:latin typeface="Open Sans" panose="020B0606030504020204"/>
              </a:rPr>
              <a:t> </a:t>
            </a:r>
            <a:endParaRPr lang="pl-PL" sz="1400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0C96809-BC5B-4102-A7FA-F50C2E50D6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165" y="348672"/>
            <a:ext cx="1120485" cy="360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E419333-CC20-431A-A6BC-C46D96E10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17" y="1169200"/>
            <a:ext cx="4324350" cy="28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413ACA30-FAE6-404B-BBF6-2C2311D68C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543" y="1161081"/>
            <a:ext cx="4381500" cy="39909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C2AD5CB1-1124-4C5E-8AC5-A6F943AFB55A}"/>
              </a:ext>
            </a:extLst>
          </p:cNvPr>
          <p:cNvSpPr/>
          <p:nvPr/>
        </p:nvSpPr>
        <p:spPr>
          <a:xfrm>
            <a:off x="778040" y="5012126"/>
            <a:ext cx="4139194" cy="1015663"/>
          </a:xfrm>
          <a:prstGeom prst="rect">
            <a:avLst/>
          </a:prstGeom>
          <a:ln w="38100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z listy wniosku i kliknięciem myszą na wniosek, rozwinie się podstrona ze szczegółami statusu wniosku. </a:t>
            </a:r>
          </a:p>
          <a:p>
            <a:pPr algn="just"/>
            <a:endParaRPr lang="pl-PL" sz="1200" dirty="0">
              <a:solidFill>
                <a:srgbClr val="00836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Może też pojawić się komentarz w „Informacjach dodatkowych” zawierający dodatkowe informacje w sprawie wniosku. </a:t>
            </a:r>
          </a:p>
        </p:txBody>
      </p:sp>
      <p:cxnSp>
        <p:nvCxnSpPr>
          <p:cNvPr id="22" name="Łącznik: łamany 21">
            <a:extLst>
              <a:ext uri="{FF2B5EF4-FFF2-40B4-BE49-F238E27FC236}">
                <a16:creationId xmlns:a16="http://schemas.microsoft.com/office/drawing/2014/main" id="{102E8748-51E8-4E62-BF36-EA0E997ED04E}"/>
              </a:ext>
            </a:extLst>
          </p:cNvPr>
          <p:cNvCxnSpPr/>
          <p:nvPr/>
        </p:nvCxnSpPr>
        <p:spPr>
          <a:xfrm rot="5400000" flipH="1" flipV="1">
            <a:off x="670378" y="3469795"/>
            <a:ext cx="1783628" cy="947129"/>
          </a:xfrm>
          <a:prstGeom prst="bentConnector3">
            <a:avLst>
              <a:gd name="adj1" fmla="val 50000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: łamany 23">
            <a:extLst>
              <a:ext uri="{FF2B5EF4-FFF2-40B4-BE49-F238E27FC236}">
                <a16:creationId xmlns:a16="http://schemas.microsoft.com/office/drawing/2014/main" id="{1C7A6A73-085B-4BDA-9AFF-A34981C3BB4F}"/>
              </a:ext>
            </a:extLst>
          </p:cNvPr>
          <p:cNvCxnSpPr/>
          <p:nvPr/>
        </p:nvCxnSpPr>
        <p:spPr>
          <a:xfrm rot="5400000" flipH="1" flipV="1">
            <a:off x="5104286" y="4277324"/>
            <a:ext cx="1369567" cy="1115700"/>
          </a:xfrm>
          <a:prstGeom prst="bentConnector3">
            <a:avLst>
              <a:gd name="adj1" fmla="val 98910"/>
            </a:avLst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trzałka: pięciokąt 24">
            <a:extLst>
              <a:ext uri="{FF2B5EF4-FFF2-40B4-BE49-F238E27FC236}">
                <a16:creationId xmlns:a16="http://schemas.microsoft.com/office/drawing/2014/main" id="{CEDDA9FD-0945-41C1-AD15-5B1F5AD5E444}"/>
              </a:ext>
            </a:extLst>
          </p:cNvPr>
          <p:cNvSpPr/>
          <p:nvPr/>
        </p:nvSpPr>
        <p:spPr>
          <a:xfrm>
            <a:off x="373667" y="4313968"/>
            <a:ext cx="518400" cy="396000"/>
          </a:xfrm>
          <a:prstGeom prst="homePlat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</a:t>
            </a: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 txBox="1">
            <a:spLocks/>
          </p:cNvSpPr>
          <p:nvPr/>
        </p:nvSpPr>
        <p:spPr>
          <a:xfrm>
            <a:off x="633600" y="450000"/>
            <a:ext cx="10972801" cy="711081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sz="2000" b="1" dirty="0">
                <a:solidFill>
                  <a:srgbClr val="008364"/>
                </a:solidFill>
              </a:rPr>
              <a:t>Wniosek o umorzenie dla MIKROFIRM – sprawdź status wniosku</a:t>
            </a:r>
            <a:endParaRPr lang="en-IN" sz="2000" b="1" dirty="0">
              <a:solidFill>
                <a:srgbClr val="008364"/>
              </a:solidFill>
            </a:endParaRPr>
          </a:p>
        </p:txBody>
      </p:sp>
      <p:pic>
        <p:nvPicPr>
          <p:cNvPr id="29" name="Obraz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42" y="6103565"/>
            <a:ext cx="227406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9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45" name="Rectangle: Rounded Corners 26">
            <a:extLst>
              <a:ext uri="{FF2B5EF4-FFF2-40B4-BE49-F238E27FC236}">
                <a16:creationId xmlns:a16="http://schemas.microsoft.com/office/drawing/2014/main" id="{88B382E8-689E-41EE-A462-3A1B724D53FD}"/>
              </a:ext>
            </a:extLst>
          </p:cNvPr>
          <p:cNvSpPr/>
          <p:nvPr/>
        </p:nvSpPr>
        <p:spPr>
          <a:xfrm>
            <a:off x="756944" y="1641120"/>
            <a:ext cx="10724029" cy="3770294"/>
          </a:xfrm>
          <a:prstGeom prst="roundRect">
            <a:avLst>
              <a:gd name="adj" fmla="val 936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56000" tIns="0" rIns="180000" bIns="0" rtlCol="0" anchor="ctr"/>
          <a:lstStyle/>
          <a:p>
            <a:pPr algn="just">
              <a:spcAft>
                <a:spcPts val="1200"/>
              </a:spcAft>
            </a:pPr>
            <a:r>
              <a:rPr lang="pl-P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Pamiętaj: 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 początku, po otrzymaniu tej propozycji PFR, będziesz mógł się z nią tylko zapoznać, co oznacza, że nie będziesz miał możliwości natychmiastowego podpisania tej wstępnej wersji oświadczenia o rozliczeniu i jego złożenia. Możliwość edytowania propozycji PFR uzyskasz dopiero od dnia, w którym zacznie biec termin na złożenie przez Ciebie oświadczenia o rozliczeniu subwencji. </a:t>
            </a:r>
          </a:p>
          <a:p>
            <a:pPr algn="just">
              <a:spcAft>
                <a:spcPts val="1200"/>
              </a:spcAft>
            </a:pPr>
            <a:r>
              <a:rPr lang="pl-P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Przed złożeniem oświadczenia o rozliczeniu: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l-P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Oświadczenie o rozliczeniu subwencji finansowej masz obowiązek złożyć nie wcześniej niż pierwszego dnia po upływie 12 miesięcy liczonych od dnia wypłacenia Ci subwencji finansowej oraz nie później niż w terminie          10 dni roboczych od upływu 12 miesięcy liczonych od dnia wypłacenia Ci subwencji finansowej.</a:t>
            </a:r>
            <a:endParaRPr lang="pl-PL" sz="2000" dirty="0">
              <a:solidFill>
                <a:schemeClr val="tx1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pl-PL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 txBox="1">
            <a:spLocks/>
          </p:cNvSpPr>
          <p:nvPr/>
        </p:nvSpPr>
        <p:spPr>
          <a:xfrm>
            <a:off x="632559" y="863751"/>
            <a:ext cx="10972801" cy="711081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sz="2000" b="1" dirty="0">
                <a:solidFill>
                  <a:srgbClr val="008364"/>
                </a:solidFill>
              </a:rPr>
              <a:t>Przed złożeniem oświadczenia o rozliczeniu:</a:t>
            </a:r>
            <a:endParaRPr lang="en-IN" sz="2000" b="1" dirty="0">
              <a:solidFill>
                <a:srgbClr val="008364"/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42" y="6103565"/>
            <a:ext cx="227406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9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656896" y="1476909"/>
            <a:ext cx="1078243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CAD238"/>
              </a:buCl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Nieprzerwane prowadzenie działalności gospodarczej w każdym czasie od daty przyznania subwencji do daty wydania decyzji przez PFR.</a:t>
            </a:r>
          </a:p>
          <a:p>
            <a:pPr marL="285750" indent="-285750">
              <a:spcAft>
                <a:spcPts val="1800"/>
              </a:spcAft>
              <a:buClr>
                <a:srgbClr val="CAD238"/>
              </a:buCl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Nieposiadanie statusu przedsiębiorstwa znajdującego się w trudnej sytuacji w rozumieniu art. 2 pkt 18 Rozporządzenia Pomocowego na dzień 31 grudnia 2019. </a:t>
            </a:r>
          </a:p>
          <a:p>
            <a:pPr marL="285750" lvl="1" indent="-285750">
              <a:spcAft>
                <a:spcPts val="1800"/>
              </a:spcAft>
              <a:buClr>
                <a:srgbClr val="CAD238"/>
              </a:buCl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Działalność faktycznie wykonywana oraz ujawniona w CEIDG albo rejestrze przedsiębiorców KRS wg stanu na dzień                31 grudnia 2019 obejmuje co najmniej jeden ze wskazanych rodzajów działalności, sklasyfikowanych zgodnie z 54 kodami PKD.</a:t>
            </a:r>
          </a:p>
          <a:p>
            <a:pPr marL="285750" lvl="1" indent="-285750">
              <a:spcAft>
                <a:spcPts val="1800"/>
              </a:spcAft>
              <a:buClr>
                <a:srgbClr val="CAD238"/>
              </a:buClr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Odnotowanie spadku przychodów ze sprzedaży o min. 30% w wybranym okresie:</a:t>
            </a:r>
          </a:p>
          <a:p>
            <a:pPr marL="914400" lvl="3">
              <a:spcAft>
                <a:spcPts val="1200"/>
              </a:spcAft>
              <a:buClr>
                <a:srgbClr val="CAD238"/>
              </a:buClr>
            </a:pPr>
            <a:r>
              <a:rPr lang="pl-PL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kwietnia – 31 </a:t>
            </a:r>
            <a:r>
              <a:rPr lang="pl-PL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grudnia 2020 </a:t>
            </a:r>
            <a:r>
              <a:rPr lang="pl-PL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r. w stosunku do 1 kwietnia – 31 grudnia 2019 r.</a:t>
            </a:r>
          </a:p>
          <a:p>
            <a:pPr marL="457200" lvl="2">
              <a:spcAft>
                <a:spcPts val="1200"/>
              </a:spcAft>
              <a:buClr>
                <a:srgbClr val="CAD238"/>
              </a:buClr>
            </a:pPr>
            <a:r>
              <a:rPr lang="pl-PL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lub</a:t>
            </a:r>
          </a:p>
          <a:p>
            <a:pPr marL="914400" lvl="3">
              <a:spcAft>
                <a:spcPts val="1200"/>
              </a:spcAft>
              <a:buClr>
                <a:srgbClr val="CAD238"/>
              </a:buClr>
            </a:pPr>
            <a:r>
              <a:rPr lang="pl-PL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października – 31 grudnia 2020 r. w stosunku do 1 października – 31 grudnia 2019 r. </a:t>
            </a:r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DB3AFBE1-4DAD-4AEF-9C54-44D338A2CABA}"/>
              </a:ext>
            </a:extLst>
          </p:cNvPr>
          <p:cNvGrpSpPr/>
          <p:nvPr/>
        </p:nvGrpSpPr>
        <p:grpSpPr>
          <a:xfrm>
            <a:off x="1153809" y="4614600"/>
            <a:ext cx="324000" cy="324000"/>
            <a:chOff x="851429" y="2505504"/>
            <a:chExt cx="324000" cy="324000"/>
          </a:xfrm>
          <a:solidFill>
            <a:schemeClr val="bg1">
              <a:lumMod val="50000"/>
            </a:schemeClr>
          </a:solidFill>
        </p:grpSpPr>
        <p:sp>
          <p:nvSpPr>
            <p:cNvPr id="10" name="Owal 9">
              <a:extLst>
                <a:ext uri="{FF2B5EF4-FFF2-40B4-BE49-F238E27FC236}">
                  <a16:creationId xmlns:a16="http://schemas.microsoft.com/office/drawing/2014/main" id="{FC7075B6-F465-4A38-8273-93F5685257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1429" y="2505504"/>
              <a:ext cx="324000" cy="324000"/>
            </a:xfrm>
            <a:prstGeom prst="ellipse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Prostokąt 12">
              <a:extLst>
                <a:ext uri="{FF2B5EF4-FFF2-40B4-BE49-F238E27FC236}">
                  <a16:creationId xmlns:a16="http://schemas.microsoft.com/office/drawing/2014/main" id="{EB7C566B-B117-49BA-9E96-9BC0373A77A0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971209" y="2629966"/>
              <a:ext cx="72000" cy="72000"/>
            </a:xfrm>
            <a:custGeom>
              <a:avLst/>
              <a:gdLst>
                <a:gd name="connsiteX0" fmla="*/ 0 w 320843"/>
                <a:gd name="connsiteY0" fmla="*/ 0 h 320843"/>
                <a:gd name="connsiteX1" fmla="*/ 320843 w 320843"/>
                <a:gd name="connsiteY1" fmla="*/ 0 h 320843"/>
                <a:gd name="connsiteX2" fmla="*/ 320843 w 320843"/>
                <a:gd name="connsiteY2" fmla="*/ 320843 h 320843"/>
                <a:gd name="connsiteX3" fmla="*/ 0 w 320843"/>
                <a:gd name="connsiteY3" fmla="*/ 320843 h 320843"/>
                <a:gd name="connsiteX4" fmla="*/ 0 w 320843"/>
                <a:gd name="connsiteY4" fmla="*/ 0 h 320843"/>
                <a:gd name="connsiteX0" fmla="*/ 0 w 320843"/>
                <a:gd name="connsiteY0" fmla="*/ 0 h 320843"/>
                <a:gd name="connsiteX1" fmla="*/ 320843 w 320843"/>
                <a:gd name="connsiteY1" fmla="*/ 0 h 320843"/>
                <a:gd name="connsiteX2" fmla="*/ 320843 w 320843"/>
                <a:gd name="connsiteY2" fmla="*/ 320843 h 320843"/>
                <a:gd name="connsiteX3" fmla="*/ 0 w 320843"/>
                <a:gd name="connsiteY3" fmla="*/ 320843 h 320843"/>
                <a:gd name="connsiteX4" fmla="*/ 91440 w 320843"/>
                <a:gd name="connsiteY4" fmla="*/ 91440 h 320843"/>
                <a:gd name="connsiteX0" fmla="*/ 0 w 320843"/>
                <a:gd name="connsiteY0" fmla="*/ 0 h 320843"/>
                <a:gd name="connsiteX1" fmla="*/ 320843 w 320843"/>
                <a:gd name="connsiteY1" fmla="*/ 0 h 320843"/>
                <a:gd name="connsiteX2" fmla="*/ 320843 w 320843"/>
                <a:gd name="connsiteY2" fmla="*/ 320843 h 320843"/>
                <a:gd name="connsiteX3" fmla="*/ 0 w 320843"/>
                <a:gd name="connsiteY3" fmla="*/ 320843 h 320843"/>
                <a:gd name="connsiteX0" fmla="*/ 320843 w 320843"/>
                <a:gd name="connsiteY0" fmla="*/ 0 h 320843"/>
                <a:gd name="connsiteX1" fmla="*/ 320843 w 320843"/>
                <a:gd name="connsiteY1" fmla="*/ 320843 h 320843"/>
                <a:gd name="connsiteX2" fmla="*/ 0 w 320843"/>
                <a:gd name="connsiteY2" fmla="*/ 320843 h 32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843" h="320843">
                  <a:moveTo>
                    <a:pt x="320843" y="0"/>
                  </a:moveTo>
                  <a:lnTo>
                    <a:pt x="320843" y="320843"/>
                  </a:lnTo>
                  <a:lnTo>
                    <a:pt x="0" y="320843"/>
                  </a:lnTo>
                </a:path>
              </a:pathLst>
            </a:custGeom>
            <a:grp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id="{DB3AFBE1-4DAD-4AEF-9C54-44D338A2CABA}"/>
              </a:ext>
            </a:extLst>
          </p:cNvPr>
          <p:cNvGrpSpPr/>
          <p:nvPr/>
        </p:nvGrpSpPr>
        <p:grpSpPr>
          <a:xfrm>
            <a:off x="1153809" y="5443793"/>
            <a:ext cx="324000" cy="324000"/>
            <a:chOff x="851429" y="2505504"/>
            <a:chExt cx="324000" cy="324000"/>
          </a:xfrm>
          <a:solidFill>
            <a:schemeClr val="bg1">
              <a:lumMod val="50000"/>
            </a:schemeClr>
          </a:solidFill>
        </p:grpSpPr>
        <p:sp>
          <p:nvSpPr>
            <p:cNvPr id="13" name="Owal 12">
              <a:extLst>
                <a:ext uri="{FF2B5EF4-FFF2-40B4-BE49-F238E27FC236}">
                  <a16:creationId xmlns:a16="http://schemas.microsoft.com/office/drawing/2014/main" id="{FC7075B6-F465-4A38-8273-93F5685257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1429" y="2505504"/>
              <a:ext cx="324000" cy="324000"/>
            </a:xfrm>
            <a:prstGeom prst="ellipse">
              <a:avLst/>
            </a:pr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Prostokąt 12">
              <a:extLst>
                <a:ext uri="{FF2B5EF4-FFF2-40B4-BE49-F238E27FC236}">
                  <a16:creationId xmlns:a16="http://schemas.microsoft.com/office/drawing/2014/main" id="{EB7C566B-B117-49BA-9E96-9BC0373A77A0}"/>
                </a:ext>
              </a:extLst>
            </p:cNvPr>
            <p:cNvSpPr>
              <a:spLocks noChangeAspect="1"/>
            </p:cNvSpPr>
            <p:nvPr/>
          </p:nvSpPr>
          <p:spPr>
            <a:xfrm rot="18900000">
              <a:off x="959779" y="2629966"/>
              <a:ext cx="72000" cy="72000"/>
            </a:xfrm>
            <a:custGeom>
              <a:avLst/>
              <a:gdLst>
                <a:gd name="connsiteX0" fmla="*/ 0 w 320843"/>
                <a:gd name="connsiteY0" fmla="*/ 0 h 320843"/>
                <a:gd name="connsiteX1" fmla="*/ 320843 w 320843"/>
                <a:gd name="connsiteY1" fmla="*/ 0 h 320843"/>
                <a:gd name="connsiteX2" fmla="*/ 320843 w 320843"/>
                <a:gd name="connsiteY2" fmla="*/ 320843 h 320843"/>
                <a:gd name="connsiteX3" fmla="*/ 0 w 320843"/>
                <a:gd name="connsiteY3" fmla="*/ 320843 h 320843"/>
                <a:gd name="connsiteX4" fmla="*/ 0 w 320843"/>
                <a:gd name="connsiteY4" fmla="*/ 0 h 320843"/>
                <a:gd name="connsiteX0" fmla="*/ 0 w 320843"/>
                <a:gd name="connsiteY0" fmla="*/ 0 h 320843"/>
                <a:gd name="connsiteX1" fmla="*/ 320843 w 320843"/>
                <a:gd name="connsiteY1" fmla="*/ 0 h 320843"/>
                <a:gd name="connsiteX2" fmla="*/ 320843 w 320843"/>
                <a:gd name="connsiteY2" fmla="*/ 320843 h 320843"/>
                <a:gd name="connsiteX3" fmla="*/ 0 w 320843"/>
                <a:gd name="connsiteY3" fmla="*/ 320843 h 320843"/>
                <a:gd name="connsiteX4" fmla="*/ 91440 w 320843"/>
                <a:gd name="connsiteY4" fmla="*/ 91440 h 320843"/>
                <a:gd name="connsiteX0" fmla="*/ 0 w 320843"/>
                <a:gd name="connsiteY0" fmla="*/ 0 h 320843"/>
                <a:gd name="connsiteX1" fmla="*/ 320843 w 320843"/>
                <a:gd name="connsiteY1" fmla="*/ 0 h 320843"/>
                <a:gd name="connsiteX2" fmla="*/ 320843 w 320843"/>
                <a:gd name="connsiteY2" fmla="*/ 320843 h 320843"/>
                <a:gd name="connsiteX3" fmla="*/ 0 w 320843"/>
                <a:gd name="connsiteY3" fmla="*/ 320843 h 320843"/>
                <a:gd name="connsiteX0" fmla="*/ 320843 w 320843"/>
                <a:gd name="connsiteY0" fmla="*/ 0 h 320843"/>
                <a:gd name="connsiteX1" fmla="*/ 320843 w 320843"/>
                <a:gd name="connsiteY1" fmla="*/ 320843 h 320843"/>
                <a:gd name="connsiteX2" fmla="*/ 0 w 320843"/>
                <a:gd name="connsiteY2" fmla="*/ 320843 h 32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0843" h="320843">
                  <a:moveTo>
                    <a:pt x="320843" y="0"/>
                  </a:moveTo>
                  <a:lnTo>
                    <a:pt x="320843" y="320843"/>
                  </a:lnTo>
                  <a:lnTo>
                    <a:pt x="0" y="320843"/>
                  </a:lnTo>
                </a:path>
              </a:pathLst>
            </a:custGeom>
            <a:grp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9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 txBox="1">
            <a:spLocks/>
          </p:cNvSpPr>
          <p:nvPr/>
        </p:nvSpPr>
        <p:spPr>
          <a:xfrm>
            <a:off x="633600" y="864000"/>
            <a:ext cx="10972801" cy="711081"/>
          </a:xfrm>
          <a:prstGeom prst="rect">
            <a:avLst/>
          </a:prstGeom>
        </p:spPr>
        <p:txBody>
          <a:bodyPr/>
          <a:lstStyle>
            <a:defPPr>
              <a:defRPr lang="pl-PL"/>
            </a:defPPr>
            <a:lvl1pPr defTabSz="1218987">
              <a:spcBef>
                <a:spcPct val="0"/>
              </a:spcBef>
              <a:buNone/>
              <a:defRPr sz="2000" b="1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dirty="0"/>
              <a:t>Warunki umorzenia 100% subwencji finansowej</a:t>
            </a:r>
            <a:endParaRPr lang="en-IN" dirty="0"/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42" y="6103565"/>
            <a:ext cx="227406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91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75921" y="887664"/>
            <a:ext cx="10972800" cy="600487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pl-PL" sz="1800" dirty="0">
                <a:solidFill>
                  <a:srgbClr val="008364"/>
                </a:solidFill>
              </a:rPr>
              <a:t>Jeśli nie jesteś przedsiębiorcą uprawnionym do 100% umorzenia subwencji finansowej (dot. to przedsiębiorców prowadzących działalność gospodarcza w wymienionych w regulaminie PFR kodach PKD), to maksymalne umorzenie, na jakie możesz liczyć, wynosi 75% otrzymanej subwencji.</a:t>
            </a:r>
            <a:br>
              <a:rPr lang="pl-PL" sz="1800" dirty="0">
                <a:solidFill>
                  <a:srgbClr val="008364"/>
                </a:solidFill>
              </a:rPr>
            </a:br>
            <a:endParaRPr lang="en-IN" sz="1800" dirty="0">
              <a:solidFill>
                <a:srgbClr val="008364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13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 txBox="1">
            <a:spLocks/>
          </p:cNvSpPr>
          <p:nvPr/>
        </p:nvSpPr>
        <p:spPr>
          <a:xfrm>
            <a:off x="633600" y="450000"/>
            <a:ext cx="10972801" cy="711081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sz="2000" b="1" dirty="0">
                <a:solidFill>
                  <a:srgbClr val="008364"/>
                </a:solidFill>
              </a:rPr>
              <a:t>Warunki umorzenia subwencji</a:t>
            </a:r>
            <a:endParaRPr lang="en-IN" sz="2000" b="1" dirty="0">
              <a:solidFill>
                <a:srgbClr val="008364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204" y="2330023"/>
            <a:ext cx="9214233" cy="3456000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1488884" y="2004022"/>
            <a:ext cx="9208254" cy="3882428"/>
          </a:xfrm>
          <a:prstGeom prst="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42" y="6103565"/>
            <a:ext cx="227406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76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3600" y="450000"/>
            <a:ext cx="10972801" cy="711081"/>
          </a:xfrm>
          <a:prstGeom prst="rect">
            <a:avLst/>
          </a:prstGeom>
        </p:spPr>
        <p:txBody>
          <a:bodyPr/>
          <a:lstStyle/>
          <a:p>
            <a:r>
              <a:rPr lang="pl-PL" sz="2000" b="1" dirty="0">
                <a:solidFill>
                  <a:srgbClr val="008364"/>
                </a:solidFill>
              </a:rPr>
              <a:t>Wniosek o umorzenie dla MIKROFIRM – czynności do wykonania</a:t>
            </a:r>
            <a:endParaRPr lang="en-IN" sz="2000" b="1" dirty="0">
              <a:solidFill>
                <a:srgbClr val="008364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6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388" y="328376"/>
            <a:ext cx="1120485" cy="360000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42" y="6103565"/>
            <a:ext cx="2274061" cy="396000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28D4BA7B-D483-4643-A3AB-A3F6F3E75E68}"/>
              </a:ext>
            </a:extLst>
          </p:cNvPr>
          <p:cNvSpPr txBox="1"/>
          <p:nvPr/>
        </p:nvSpPr>
        <p:spPr>
          <a:xfrm>
            <a:off x="509375" y="1282705"/>
            <a:ext cx="108408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b="1" dirty="0"/>
              <a:t>Formularz   wniosku   o  umorzenie  subwencji   z   programu   Tarcza   PFR  1.0   jest   dostępny   dla   klienta   bankowości elektronicznej I-Bank na dwa sposoby:</a:t>
            </a:r>
          </a:p>
          <a:p>
            <a:pPr algn="just"/>
            <a:r>
              <a:rPr lang="pl-PL" dirty="0"/>
              <a:t>1. Przycisk w pasku narzędziowym głównego okna programu Przycisk [</a:t>
            </a:r>
            <a:r>
              <a:rPr lang="pl-PL" b="1" dirty="0"/>
              <a:t>Dodaj wniosek</a:t>
            </a:r>
            <a:r>
              <a:rPr lang="pl-PL" dirty="0"/>
              <a:t>] dostępny jest w pasku narzędziowym głównego okna programu po zalogowaniu do systemu. Po jego kliknięciu wyświetlona zostanie lista dostępnych w systemie formularzy i wniosków.</a:t>
            </a:r>
          </a:p>
          <a:p>
            <a:pPr algn="just"/>
            <a:r>
              <a:rPr lang="pl-PL" dirty="0"/>
              <a:t>2. Menu Wnioski → </a:t>
            </a:r>
            <a:r>
              <a:rPr lang="pl-PL" b="1" dirty="0"/>
              <a:t>Nowy wniosek</a:t>
            </a:r>
            <a:r>
              <a:rPr lang="pl-PL" dirty="0"/>
              <a:t>. Po zalogowaniu do systemu I-Bank dysponent klienta może wybrać z menu bocznego opcję Wnioski →Nowy wniosek.   Po   wybraniu   tej   opcji   również   zostanie   wyświetlona   lista   dostępnych   w systemie formularzy i wniosków.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7DC5A58C-4C5F-4CA4-9598-89BA6439E9BE}"/>
              </a:ext>
            </a:extLst>
          </p:cNvPr>
          <p:cNvSpPr txBox="1"/>
          <p:nvPr/>
        </p:nvSpPr>
        <p:spPr>
          <a:xfrm>
            <a:off x="509374" y="3712653"/>
            <a:ext cx="108408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/>
              <a:t>Po wybraniu jednej z dwóch wymienionych powyżej opcji dysponent klienta zostanie przekierowany do listy formularzy i wniosków dostępnych w systemie I-Bank. W celu wypełnienia wniosku o umorzenie subwencji z programu Tarcza PFR1.0, należy na liście odnaleźć i kliknąć opcję </a:t>
            </a:r>
            <a:r>
              <a:rPr lang="pl-PL" b="1" dirty="0"/>
              <a:t>Wniosek o umorzenie Tarcza PFR 1.0 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9A700EAA-F828-4D63-B7B1-06590BF9A540}"/>
              </a:ext>
            </a:extLst>
          </p:cNvPr>
          <p:cNvSpPr txBox="1"/>
          <p:nvPr/>
        </p:nvSpPr>
        <p:spPr>
          <a:xfrm>
            <a:off x="509373" y="4935541"/>
            <a:ext cx="109728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/>
              <a:t>Wyświetlone zostanie okno informacyjne o przebiegu procesu składania wniosku o umorzenie  subwencji z programu Tarcza PFR 1.0.</a:t>
            </a:r>
          </a:p>
        </p:txBody>
      </p:sp>
    </p:spTree>
    <p:extLst>
      <p:ext uri="{BB962C8B-B14F-4D97-AF65-F5344CB8AC3E}">
        <p14:creationId xmlns:p14="http://schemas.microsoft.com/office/powerpoint/2010/main" val="429293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8793F44-416F-4119-8555-40C97052B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92" y="423862"/>
            <a:ext cx="7667625" cy="1438275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5F0F95F-D5C2-4374-99FB-8E266B3CB44C}"/>
              </a:ext>
            </a:extLst>
          </p:cNvPr>
          <p:cNvSpPr txBox="1"/>
          <p:nvPr/>
        </p:nvSpPr>
        <p:spPr>
          <a:xfrm>
            <a:off x="826792" y="1971257"/>
            <a:ext cx="1058194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dirty="0"/>
              <a:t>Z listy rozwijalnej należy wybrać firmowy rachunek bankowy, którego dotyczy umorzenie. Na formularzu wyświetlone zostaną informacje o firmie, która ubiega się o umorzenie subwencji. Należy zweryfikować poprawność danych. Dodatkowo na formularzu wyświetlane są dane osobowe dysponenta składającego wniosek. Należy uzupełnić adres skrzynki pocztowej e-mail oraz numer telefonu. Numer telefonu zostanie przekazany do systemu Ministerstwa w celu autoryzacji składanego wniosku. Po zweryfikowaniu danych na formularzu wniosku należy kliknąć przycisk </a:t>
            </a:r>
            <a:r>
              <a:rPr lang="pl-PL" b="1" dirty="0"/>
              <a:t>[Dalej].</a:t>
            </a:r>
          </a:p>
          <a:p>
            <a:pPr algn="just"/>
            <a:r>
              <a:rPr lang="pl-PL" dirty="0"/>
              <a:t>Wprowadzone   na   formularzu   wniosku   dane   należy   autoryzować   za   pomocą   posiadanego   środka   autoryzacji (klucz cyfrowy, kod SMS).</a:t>
            </a:r>
          </a:p>
          <a:p>
            <a:pPr algn="just"/>
            <a:r>
              <a:rPr lang="pl-PL" dirty="0"/>
              <a:t>Po   złożeniu   prawidłowego   podpisu   elektronicznego   na   formularzu   wniosku,   wyświetlone   zostanie   okno podsumowania. Należy kliknąć przycisk </a:t>
            </a:r>
            <a:r>
              <a:rPr lang="pl-PL" b="1" dirty="0"/>
              <a:t>[Dalej] </a:t>
            </a:r>
            <a:r>
              <a:rPr lang="pl-PL" dirty="0"/>
              <a:t>w celu przesłania danych na serwer platformy </a:t>
            </a:r>
            <a:r>
              <a:rPr lang="pl-PL" dirty="0" err="1"/>
              <a:t>Eximee</a:t>
            </a:r>
            <a:r>
              <a:rPr lang="pl-PL" dirty="0"/>
              <a:t>.</a:t>
            </a:r>
          </a:p>
          <a:p>
            <a:pPr algn="just"/>
            <a:r>
              <a:rPr lang="pl-PL" dirty="0"/>
              <a:t>Po poprawnym wysłaniu danych na serwery platformy </a:t>
            </a:r>
            <a:r>
              <a:rPr lang="pl-PL" dirty="0" err="1"/>
              <a:t>Eximee</a:t>
            </a:r>
            <a:r>
              <a:rPr lang="pl-PL" dirty="0"/>
              <a:t> wyświetlone zostanie odpowiednie okno formularza, na którym należy kliknąć przycisk </a:t>
            </a:r>
            <a:r>
              <a:rPr lang="pl-PL" b="1" dirty="0"/>
              <a:t>[Otwórz wniosek]. </a:t>
            </a:r>
            <a:r>
              <a:rPr lang="pl-PL" dirty="0"/>
              <a:t>Po kliknięciu przycisku [Otwórz wniosek]  w   nowej   karcie   przeglądarki   otworzy   się   wstępnie   wypełniony   wniosek z danymi przesłanymi z systemu</a:t>
            </a:r>
          </a:p>
          <a:p>
            <a:pPr algn="just"/>
            <a:r>
              <a:rPr lang="pl-PL" dirty="0"/>
              <a:t> I-Bank.</a:t>
            </a:r>
          </a:p>
        </p:txBody>
      </p:sp>
    </p:spTree>
    <p:extLst>
      <p:ext uri="{BB962C8B-B14F-4D97-AF65-F5344CB8AC3E}">
        <p14:creationId xmlns:p14="http://schemas.microsoft.com/office/powerpoint/2010/main" val="4083717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8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7137612" y="1305985"/>
            <a:ext cx="3884546" cy="9853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Uwaga!</a:t>
            </a:r>
          </a:p>
          <a:p>
            <a:pPr>
              <a:lnSpc>
                <a:spcPct val="107000"/>
              </a:lnSpc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Formularz jest częściowo wypełniony przez PFR danymi z Umowy Subwencji Finansowej, danymi które uzyskał w trakcie trwania Umowy oraz z zewnętrznych baz np. US, ZUS.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7113552" y="2765083"/>
            <a:ext cx="3908606" cy="787780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Pola znajdujące się w ramkach można edytować. </a:t>
            </a:r>
          </a:p>
          <a:p>
            <a:pPr algn="just">
              <a:lnSpc>
                <a:spcPct val="107000"/>
              </a:lnSpc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ikonki znaku zapytania „</a:t>
            </a:r>
            <a:r>
              <a:rPr lang="pl-PL" sz="1200" b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wyświetlą się podpowiedzi w zakresie wymaganych danych w ramach danego pola.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2530BB0D-B9FD-4E25-9D51-118F1D3425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87562" y="972185"/>
            <a:ext cx="3963035" cy="49136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Strzałka: pięciokąt 17">
            <a:extLst>
              <a:ext uri="{FF2B5EF4-FFF2-40B4-BE49-F238E27FC236}">
                <a16:creationId xmlns:a16="http://schemas.microsoft.com/office/drawing/2014/main" id="{5B1B66FE-A1F9-45E3-B9D8-2892CA490597}"/>
              </a:ext>
            </a:extLst>
          </p:cNvPr>
          <p:cNvSpPr/>
          <p:nvPr/>
        </p:nvSpPr>
        <p:spPr>
          <a:xfrm>
            <a:off x="6546744" y="1649628"/>
            <a:ext cx="518425" cy="396000"/>
          </a:xfrm>
          <a:prstGeom prst="homePlat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20" name="Strzałka: pięciokąt 19">
            <a:extLst>
              <a:ext uri="{FF2B5EF4-FFF2-40B4-BE49-F238E27FC236}">
                <a16:creationId xmlns:a16="http://schemas.microsoft.com/office/drawing/2014/main" id="{A2FAC28E-0633-454D-A3AF-DD84ECA22F52}"/>
              </a:ext>
            </a:extLst>
          </p:cNvPr>
          <p:cNvSpPr/>
          <p:nvPr/>
        </p:nvSpPr>
        <p:spPr>
          <a:xfrm>
            <a:off x="6471269" y="2834171"/>
            <a:ext cx="518425" cy="396000"/>
          </a:xfrm>
          <a:prstGeom prst="homePlat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BF05732-E222-4D09-8B0E-00EEE3E49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3585" y="4201425"/>
            <a:ext cx="1657350" cy="238125"/>
          </a:xfrm>
          <a:prstGeom prst="rect">
            <a:avLst/>
          </a:prstGeom>
        </p:spPr>
      </p:pic>
      <p:cxnSp>
        <p:nvCxnSpPr>
          <p:cNvPr id="8" name="Łącznik: łamany 7">
            <a:extLst>
              <a:ext uri="{FF2B5EF4-FFF2-40B4-BE49-F238E27FC236}">
                <a16:creationId xmlns:a16="http://schemas.microsoft.com/office/drawing/2014/main" id="{BFEEB8A9-D9FE-420F-8BA4-C755F89F9F7E}"/>
              </a:ext>
            </a:extLst>
          </p:cNvPr>
          <p:cNvCxnSpPr>
            <a:stCxn id="18" idx="0"/>
          </p:cNvCxnSpPr>
          <p:nvPr/>
        </p:nvCxnSpPr>
        <p:spPr>
          <a:xfrm rot="16200000" flipV="1">
            <a:off x="4995887" y="-61442"/>
            <a:ext cx="240842" cy="3181298"/>
          </a:xfrm>
          <a:prstGeom prst="bentConnector2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: łamany 29">
            <a:extLst>
              <a:ext uri="{FF2B5EF4-FFF2-40B4-BE49-F238E27FC236}">
                <a16:creationId xmlns:a16="http://schemas.microsoft.com/office/drawing/2014/main" id="{30F39FB7-0AA4-4A8F-8ABA-8AC32F74BA3B}"/>
              </a:ext>
            </a:extLst>
          </p:cNvPr>
          <p:cNvCxnSpPr/>
          <p:nvPr/>
        </p:nvCxnSpPr>
        <p:spPr>
          <a:xfrm rot="10800000">
            <a:off x="5121209" y="2350395"/>
            <a:ext cx="1917912" cy="1085970"/>
          </a:xfrm>
          <a:prstGeom prst="bentConnector3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rostokąt 34">
            <a:extLst>
              <a:ext uri="{FF2B5EF4-FFF2-40B4-BE49-F238E27FC236}">
                <a16:creationId xmlns:a16="http://schemas.microsoft.com/office/drawing/2014/main" id="{DC82BAB4-816A-4137-A1A2-822733961757}"/>
              </a:ext>
            </a:extLst>
          </p:cNvPr>
          <p:cNvSpPr/>
          <p:nvPr/>
        </p:nvSpPr>
        <p:spPr>
          <a:xfrm>
            <a:off x="7137611" y="5481846"/>
            <a:ext cx="3884546" cy="48756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i="1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 wybraniu przycisku „Dalej” zostaniesz przekierowany na kolejny ekran.</a:t>
            </a:r>
          </a:p>
        </p:txBody>
      </p:sp>
      <p:sp>
        <p:nvSpPr>
          <p:cNvPr id="36" name="Strzałka: pięciokąt 35">
            <a:extLst>
              <a:ext uri="{FF2B5EF4-FFF2-40B4-BE49-F238E27FC236}">
                <a16:creationId xmlns:a16="http://schemas.microsoft.com/office/drawing/2014/main" id="{3A396133-C491-415F-851F-3104E6E12AD8}"/>
              </a:ext>
            </a:extLst>
          </p:cNvPr>
          <p:cNvSpPr/>
          <p:nvPr/>
        </p:nvSpPr>
        <p:spPr>
          <a:xfrm>
            <a:off x="6453967" y="4457700"/>
            <a:ext cx="518400" cy="396000"/>
          </a:xfrm>
          <a:prstGeom prst="homePlat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</p:txBody>
      </p:sp>
      <p:cxnSp>
        <p:nvCxnSpPr>
          <p:cNvPr id="6" name="Łącznik: łamany 5">
            <a:extLst>
              <a:ext uri="{FF2B5EF4-FFF2-40B4-BE49-F238E27FC236}">
                <a16:creationId xmlns:a16="http://schemas.microsoft.com/office/drawing/2014/main" id="{98FAE0E0-CA3F-4E98-A2C4-89D92C799D74}"/>
              </a:ext>
            </a:extLst>
          </p:cNvPr>
          <p:cNvCxnSpPr>
            <a:stCxn id="12" idx="2"/>
          </p:cNvCxnSpPr>
          <p:nvPr/>
        </p:nvCxnSpPr>
        <p:spPr>
          <a:xfrm rot="5400000">
            <a:off x="6027592" y="1278122"/>
            <a:ext cx="765522" cy="5315004"/>
          </a:xfrm>
          <a:prstGeom prst="bentConnector2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rostokąt 20">
            <a:extLst>
              <a:ext uri="{FF2B5EF4-FFF2-40B4-BE49-F238E27FC236}">
                <a16:creationId xmlns:a16="http://schemas.microsoft.com/office/drawing/2014/main" id="{0C41E367-8EFA-4F9E-8A26-19434E493E6C}"/>
              </a:ext>
            </a:extLst>
          </p:cNvPr>
          <p:cNvSpPr/>
          <p:nvPr/>
        </p:nvSpPr>
        <p:spPr>
          <a:xfrm>
            <a:off x="7125582" y="4455871"/>
            <a:ext cx="3884546" cy="487569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Informacja, do kiedy wniosek jest aktywny do edycji oraz kiedy może być wydana przez PFR decyzja umorzeniowa.</a:t>
            </a:r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33FB7119-BF3D-4221-A96A-6A7AB0ADA28F}"/>
              </a:ext>
            </a:extLst>
          </p:cNvPr>
          <p:cNvCxnSpPr>
            <a:stCxn id="36" idx="1"/>
          </p:cNvCxnSpPr>
          <p:nvPr/>
        </p:nvCxnSpPr>
        <p:spPr>
          <a:xfrm flipH="1">
            <a:off x="5116953" y="4655700"/>
            <a:ext cx="1337014" cy="0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D78B3C2B-2B00-4B04-B5DA-180FA8148757}"/>
              </a:ext>
            </a:extLst>
          </p:cNvPr>
          <p:cNvCxnSpPr>
            <a:stCxn id="24" idx="1"/>
          </p:cNvCxnSpPr>
          <p:nvPr/>
        </p:nvCxnSpPr>
        <p:spPr>
          <a:xfrm flipH="1">
            <a:off x="5116954" y="5665417"/>
            <a:ext cx="1321032" cy="0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 txBox="1">
            <a:spLocks/>
          </p:cNvSpPr>
          <p:nvPr/>
        </p:nvSpPr>
        <p:spPr>
          <a:xfrm>
            <a:off x="633600" y="450000"/>
            <a:ext cx="10972801" cy="711081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sz="2000" b="1" dirty="0">
                <a:solidFill>
                  <a:srgbClr val="008364"/>
                </a:solidFill>
              </a:rPr>
              <a:t>Wniosek o umorzenie dla MIKROFIRM – czynności do wykonania</a:t>
            </a:r>
            <a:endParaRPr lang="en-IN" sz="2000" b="1" dirty="0">
              <a:solidFill>
                <a:srgbClr val="008364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617470" y="1305985"/>
            <a:ext cx="548640" cy="1665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24"/>
          <p:cNvSpPr/>
          <p:nvPr/>
        </p:nvSpPr>
        <p:spPr>
          <a:xfrm>
            <a:off x="2657608" y="2133680"/>
            <a:ext cx="548640" cy="1080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ostokąt 25"/>
          <p:cNvSpPr/>
          <p:nvPr/>
        </p:nvSpPr>
        <p:spPr>
          <a:xfrm>
            <a:off x="2567939" y="3236639"/>
            <a:ext cx="957719" cy="174422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trzałka: pięciokąt 23">
            <a:extLst>
              <a:ext uri="{FF2B5EF4-FFF2-40B4-BE49-F238E27FC236}">
                <a16:creationId xmlns:a16="http://schemas.microsoft.com/office/drawing/2014/main" id="{C975280C-C22F-4AB3-827F-0A7730BC1A78}"/>
              </a:ext>
            </a:extLst>
          </p:cNvPr>
          <p:cNvSpPr/>
          <p:nvPr/>
        </p:nvSpPr>
        <p:spPr>
          <a:xfrm>
            <a:off x="6437986" y="5467417"/>
            <a:ext cx="518425" cy="396000"/>
          </a:xfrm>
          <a:prstGeom prst="homePlate">
            <a:avLst>
              <a:gd name="adj" fmla="val 38208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</p:txBody>
      </p:sp>
      <p:pic>
        <p:nvPicPr>
          <p:cNvPr id="27" name="Obraz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42" y="6103565"/>
            <a:ext cx="2274061" cy="396000"/>
          </a:xfrm>
          <a:prstGeom prst="rect">
            <a:avLst/>
          </a:prstGeom>
        </p:spPr>
      </p:pic>
      <p:sp>
        <p:nvSpPr>
          <p:cNvPr id="28" name="Prostokąt 27"/>
          <p:cNvSpPr/>
          <p:nvPr/>
        </p:nvSpPr>
        <p:spPr>
          <a:xfrm>
            <a:off x="2612685" y="1812192"/>
            <a:ext cx="548640" cy="166597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522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9FA5E5-9838-46B5-B726-EE7C25F3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987"/>
            <a:fld id="{96E69268-9C8B-4EBF-A9EE-DC5DC2D48DC3}" type="slidenum">
              <a:rPr lang="en-US">
                <a:solidFill>
                  <a:prstClr val="white"/>
                </a:solidFill>
              </a:rPr>
              <a:pPr defTabSz="1218987"/>
              <a:t>9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3" name="Obraz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1916" y="320680"/>
            <a:ext cx="1120485" cy="360000"/>
          </a:xfrm>
          <a:prstGeom prst="rect">
            <a:avLst/>
          </a:prstGeom>
        </p:spPr>
      </p:pic>
      <p:sp>
        <p:nvSpPr>
          <p:cNvPr id="14" name="Prostokąt 13"/>
          <p:cNvSpPr/>
          <p:nvPr/>
        </p:nvSpPr>
        <p:spPr>
          <a:xfrm>
            <a:off x="2413591" y="1717511"/>
            <a:ext cx="1371600" cy="147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4" name="Obraz 23">
            <a:extLst>
              <a:ext uri="{FF2B5EF4-FFF2-40B4-BE49-F238E27FC236}">
                <a16:creationId xmlns:a16="http://schemas.microsoft.com/office/drawing/2014/main" id="{DE26AB3F-9C6A-40A4-A65C-481667DA36E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55423" y="1401943"/>
            <a:ext cx="5534025" cy="43148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Prostokąt 24">
            <a:extLst>
              <a:ext uri="{FF2B5EF4-FFF2-40B4-BE49-F238E27FC236}">
                <a16:creationId xmlns:a16="http://schemas.microsoft.com/office/drawing/2014/main" id="{1BEE2730-0D6F-4C83-92B0-F5D0DD9FCB2C}"/>
              </a:ext>
            </a:extLst>
          </p:cNvPr>
          <p:cNvSpPr/>
          <p:nvPr/>
        </p:nvSpPr>
        <p:spPr>
          <a:xfrm>
            <a:off x="7324530" y="2359027"/>
            <a:ext cx="3798811" cy="1238801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Należy wybrać odpowiednią odpowiedź.</a:t>
            </a:r>
          </a:p>
          <a:p>
            <a:r>
              <a:rPr lang="pl-PL" sz="1200" dirty="0">
                <a:solidFill>
                  <a:srgbClr val="00836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Zaznaczenie przycisku „Nie”, będzie oznaczało, że firma nie jest aktywna w rozumieniu założeń programowych PFR. Wówczas do zwrotu będzie wskazana przez PFR cała kwota otrzymanej subwencji finansowej, niezależnie od spełnienia innych kryteriów programowych.  </a:t>
            </a:r>
          </a:p>
        </p:txBody>
      </p:sp>
      <p:sp>
        <p:nvSpPr>
          <p:cNvPr id="42" name="Strzałka: pięciokąt 41">
            <a:extLst>
              <a:ext uri="{FF2B5EF4-FFF2-40B4-BE49-F238E27FC236}">
                <a16:creationId xmlns:a16="http://schemas.microsoft.com/office/drawing/2014/main" id="{C6D04775-5618-4C7F-B8B2-3569EF658C31}"/>
              </a:ext>
            </a:extLst>
          </p:cNvPr>
          <p:cNvSpPr/>
          <p:nvPr/>
        </p:nvSpPr>
        <p:spPr>
          <a:xfrm>
            <a:off x="6641208" y="2359027"/>
            <a:ext cx="518425" cy="396000"/>
          </a:xfrm>
          <a:prstGeom prst="homePlate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</a:p>
        </p:txBody>
      </p:sp>
      <p:cxnSp>
        <p:nvCxnSpPr>
          <p:cNvPr id="5" name="Łącznik: łamany 4">
            <a:extLst>
              <a:ext uri="{FF2B5EF4-FFF2-40B4-BE49-F238E27FC236}">
                <a16:creationId xmlns:a16="http://schemas.microsoft.com/office/drawing/2014/main" id="{3D9289FE-8478-4E33-913F-40B415227671}"/>
              </a:ext>
            </a:extLst>
          </p:cNvPr>
          <p:cNvCxnSpPr>
            <a:cxnSpLocks/>
            <a:stCxn id="25" idx="2"/>
          </p:cNvCxnSpPr>
          <p:nvPr/>
        </p:nvCxnSpPr>
        <p:spPr>
          <a:xfrm rot="5400000">
            <a:off x="5469901" y="775435"/>
            <a:ext cx="931643" cy="6576428"/>
          </a:xfrm>
          <a:prstGeom prst="bentConnector2">
            <a:avLst/>
          </a:prstGeom>
          <a:ln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3">
            <a:extLst>
              <a:ext uri="{FF2B5EF4-FFF2-40B4-BE49-F238E27FC236}">
                <a16:creationId xmlns:a16="http://schemas.microsoft.com/office/drawing/2014/main" id="{830E995F-4DE6-4281-994B-265176E67437}"/>
              </a:ext>
            </a:extLst>
          </p:cNvPr>
          <p:cNvSpPr txBox="1">
            <a:spLocks/>
          </p:cNvSpPr>
          <p:nvPr/>
        </p:nvSpPr>
        <p:spPr>
          <a:xfrm>
            <a:off x="633600" y="450000"/>
            <a:ext cx="10972801" cy="711081"/>
          </a:xfrm>
          <a:prstGeom prst="rect">
            <a:avLst/>
          </a:prstGeom>
        </p:spPr>
        <p:txBody>
          <a:bodyPr/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pl-PL" sz="2000" b="1" dirty="0">
                <a:solidFill>
                  <a:srgbClr val="008364"/>
                </a:solidFill>
              </a:rPr>
              <a:t>Wniosek o umorzenie dla MIKROFIRM – czynności do wykonania</a:t>
            </a:r>
            <a:endParaRPr lang="en-IN" sz="2000" b="1" dirty="0">
              <a:solidFill>
                <a:srgbClr val="008364"/>
              </a:solidFill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542" y="6103565"/>
            <a:ext cx="227406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63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03A79"/>
      </a:accent1>
      <a:accent2>
        <a:srgbClr val="68C5B3"/>
      </a:accent2>
      <a:accent3>
        <a:srgbClr val="F3793C"/>
      </a:accent3>
      <a:accent4>
        <a:srgbClr val="E0466F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2387</TotalTime>
  <Words>1899</Words>
  <Application>Microsoft Office PowerPoint</Application>
  <PresentationFormat>Panoramiczny</PresentationFormat>
  <Paragraphs>165</Paragraphs>
  <Slides>20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5" baseType="lpstr">
      <vt:lpstr>Arial</vt:lpstr>
      <vt:lpstr>Calibri</vt:lpstr>
      <vt:lpstr>Open Sans</vt:lpstr>
      <vt:lpstr>Wingdings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Jeśli nie jesteś przedsiębiorcą uprawnionym do 100% umorzenia subwencji finansowej (dot. to przedsiębiorców prowadzących działalność gospodarcza w wymienionych w regulaminie PFR kodach PKD), to maksymalne umorzenie, na jakie możesz liczyć, wynosi 75% otrzymanej subwencji. </vt:lpstr>
      <vt:lpstr>Wniosek o umorzenie dla MIKROFIRM – czynności do wykonania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Derkowski</dc:creator>
  <cp:lastModifiedBy>kogonowska</cp:lastModifiedBy>
  <cp:revision>323</cp:revision>
  <dcterms:created xsi:type="dcterms:W3CDTF">2021-01-14T09:22:23Z</dcterms:created>
  <dcterms:modified xsi:type="dcterms:W3CDTF">2021-04-27T13:29:47Z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PSKATEGORIA">
    <vt:lpwstr>Ogolnodostepny</vt:lpwstr>
  </property>
  <property fmtid="{D5CDD505-2E9C-101B-9397-08002B2CF9AE}" pid="3" name="BPSClassifiedBy">
    <vt:lpwstr>BANK\michal.derkowski;Michał Derkowski</vt:lpwstr>
  </property>
  <property fmtid="{D5CDD505-2E9C-101B-9397-08002B2CF9AE}" pid="4" name="BPSClassificationDate">
    <vt:lpwstr>2021-01-14T10:23:22.9452595+01:00</vt:lpwstr>
  </property>
  <property fmtid="{D5CDD505-2E9C-101B-9397-08002B2CF9AE}" pid="5" name="BPSClassifiedBySID">
    <vt:lpwstr>BANK\S-1-5-21-2235066060-4034229115-1914166231-55116</vt:lpwstr>
  </property>
  <property fmtid="{D5CDD505-2E9C-101B-9397-08002B2CF9AE}" pid="6" name="BPSGRNItemId">
    <vt:lpwstr>GRN-1baa7a9a-0126-4a6e-8668-e73034d6217d</vt:lpwstr>
  </property>
  <property fmtid="{D5CDD505-2E9C-101B-9397-08002B2CF9AE}" pid="7" name="BPSHash">
    <vt:lpwstr>GvkhTKu36cvSCI49TB7pPlXLqZpWJVNidcHrsDR5Zfs=</vt:lpwstr>
  </property>
  <property fmtid="{D5CDD505-2E9C-101B-9397-08002B2CF9AE}" pid="8" name="BPSRefresh">
    <vt:lpwstr>False</vt:lpwstr>
  </property>
</Properties>
</file>